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259" r:id="rId4"/>
    <p:sldId id="258" r:id="rId5"/>
    <p:sldId id="264" r:id="rId6"/>
    <p:sldId id="266" r:id="rId7"/>
    <p:sldId id="261" r:id="rId8"/>
    <p:sldId id="263" r:id="rId9"/>
    <p:sldId id="272" r:id="rId10"/>
    <p:sldId id="265" r:id="rId11"/>
    <p:sldId id="275" r:id="rId12"/>
    <p:sldId id="273" r:id="rId13"/>
    <p:sldId id="274" r:id="rId14"/>
    <p:sldId id="267" r:id="rId15"/>
    <p:sldId id="276"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500" autoAdjust="0"/>
  </p:normalViewPr>
  <p:slideViewPr>
    <p:cSldViewPr snapToGrid="0">
      <p:cViewPr varScale="1">
        <p:scale>
          <a:sx n="58" d="100"/>
          <a:sy n="58" d="100"/>
        </p:scale>
        <p:origin x="161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notesMaster" Target="notesMasters/notesMaster1.xml" /><Relationship Id="rId3" Type="http://schemas.openxmlformats.org/officeDocument/2006/relationships/slide" Target="slides/slide2.xml" /><Relationship Id="rId21"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E73E9-A2BE-47FA-BBE9-72F4CF5CFC6B}" type="datetimeFigureOut">
              <a:rPr lang="en-US"/>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29ADE-5096-465D-8B04-29099EA2BE95}" type="slidenum">
              <a:rPr lang="en-US"/>
              <a:t>‹#›</a:t>
            </a:fld>
            <a:endParaRPr lang="en-US"/>
          </a:p>
        </p:txBody>
      </p:sp>
    </p:spTree>
    <p:extLst>
      <p:ext uri="{BB962C8B-B14F-4D97-AF65-F5344CB8AC3E}">
        <p14:creationId xmlns:p14="http://schemas.microsoft.com/office/powerpoint/2010/main" val="3816503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dirty="0"/>
              <a:t>Policymakers focused on narrow objectives that allowed rampant unregulated financial, macroeconomic, and structural strains to fall under the radar (207).</a:t>
            </a:r>
          </a:p>
          <a:p>
            <a:pPr marL="171450" indent="-171450">
              <a:buFont typeface="Arial,Sans-Serif"/>
              <a:buChar char="•"/>
            </a:pPr>
            <a:r>
              <a:rPr lang="en-US" dirty="0"/>
              <a:t>Initially the US  response to the crisis was a mix of rapid monetary easing, fiscal expansion, and effective stress tests on the banks. However, now that the crisis has past, the anticipated recovery never occurred and instead the US economy settled into a state of modest growth (207-208).</a:t>
            </a:r>
          </a:p>
          <a:p>
            <a:pPr marL="171450" indent="-171450">
              <a:buFont typeface="Arial,Sans-Serif"/>
              <a:buChar char="•"/>
            </a:pPr>
            <a:r>
              <a:rPr lang="en-US" dirty="0"/>
              <a:t>Policies started focusing on different goals and because of the modest growth we have all but forgotten to keep the system in check and are even threatening to de regulate under the new administration.</a:t>
            </a:r>
          </a:p>
          <a:p>
            <a:endParaRPr lang="en-US" dirty="0">
              <a:cs typeface="Calibri"/>
            </a:endParaRPr>
          </a:p>
        </p:txBody>
      </p:sp>
      <p:sp>
        <p:nvSpPr>
          <p:cNvPr id="4" name="Slide Number Placeholder 3"/>
          <p:cNvSpPr>
            <a:spLocks noGrp="1"/>
          </p:cNvSpPr>
          <p:nvPr>
            <p:ph type="sldNum" sz="quarter" idx="5"/>
          </p:nvPr>
        </p:nvSpPr>
        <p:spPr/>
        <p:txBody>
          <a:bodyPr/>
          <a:lstStyle/>
          <a:p>
            <a:fld id="{31F29ADE-5096-465D-8B04-29099EA2BE95}" type="slidenum">
              <a:rPr lang="en-US"/>
              <a:t>2</a:t>
            </a:fld>
            <a:endParaRPr lang="en-US"/>
          </a:p>
        </p:txBody>
      </p:sp>
    </p:spTree>
    <p:extLst>
      <p:ext uri="{BB962C8B-B14F-4D97-AF65-F5344CB8AC3E}">
        <p14:creationId xmlns:p14="http://schemas.microsoft.com/office/powerpoint/2010/main" val="2285045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Its  hard enough to coordinate policy integration on the international level but why is it so difficult on the domestic level? (218)</a:t>
            </a:r>
          </a:p>
          <a:p>
            <a:pPr marL="628650" lvl="1" indent="-171450">
              <a:buFont typeface="Arial" panose="020B0604020202020204" pitchFamily="34" charset="0"/>
              <a:buChar char="•"/>
            </a:pPr>
            <a:r>
              <a:rPr lang="en-US" dirty="0"/>
              <a:t>Mainly because there is a lingering distrust of policy integration as a result of inflation during the 70s and due to the drive for central bank integration.</a:t>
            </a:r>
          </a:p>
          <a:p>
            <a:pPr marL="628650" lvl="1" indent="-171450">
              <a:buFont typeface="Arial" panose="020B0604020202020204" pitchFamily="34" charset="0"/>
              <a:buChar char="•"/>
            </a:pPr>
            <a:r>
              <a:rPr lang="en-US" dirty="0"/>
              <a:t>Banks don’t deal in the structural and fiscal policy approaches  because they worry that governments will then continuously question decision made as a result of monetary policy. This made sense in the 80s and 90s when they oversaw the draining the economy of excess inflation  independently of the government.</a:t>
            </a:r>
          </a:p>
          <a:p>
            <a:pPr marL="171450" indent="-171450">
              <a:buFont typeface="Arial" panose="020B0604020202020204" pitchFamily="34" charset="0"/>
              <a:buChar char="•"/>
            </a:pPr>
            <a:r>
              <a:rPr lang="en-US" dirty="0"/>
              <a:t>What is necessary for domestic policy cooperation? (221-222)</a:t>
            </a:r>
          </a:p>
          <a:p>
            <a:pPr marL="628650" lvl="1" indent="-171450">
              <a:buFont typeface="Arial" panose="020B0604020202020204" pitchFamily="34" charset="0"/>
              <a:buChar char="•"/>
            </a:pPr>
            <a:r>
              <a:rPr lang="en-US" dirty="0"/>
              <a:t>Closed meetings  (every six months) and frank dialogue amongst the main domestic macroeconomic decision makers (heads of banks, finance ministries, finance regulators, and those responsible for structural reforms/policies. </a:t>
            </a:r>
          </a:p>
          <a:p>
            <a:pPr marL="628650" lvl="1" indent="-171450">
              <a:buFont typeface="Arial" panose="020B0604020202020204" pitchFamily="34" charset="0"/>
              <a:buChar char="•"/>
            </a:pPr>
            <a:r>
              <a:rPr lang="en-US" dirty="0"/>
              <a:t>These meetings would focus on transforming the economic policies to a more integrated method that includes monetary, fiscal, and structural policies and all the members would be forced to focus across all three policies not just those that they are experts in.</a:t>
            </a:r>
          </a:p>
          <a:p>
            <a:pPr marL="628650" lvl="1" indent="-171450">
              <a:buFont typeface="Arial" panose="020B0604020202020204" pitchFamily="34" charset="0"/>
              <a:buChar char="•"/>
            </a:pPr>
            <a:r>
              <a:rPr lang="en-US" dirty="0"/>
              <a:t>The logic around these meetings is that it would put pressure on institutions not to compete with one another and to instead discover a mutually agreeable approach.</a:t>
            </a:r>
          </a:p>
          <a:p>
            <a:pPr marL="628650" lvl="1" indent="-171450">
              <a:buFont typeface="Arial" panose="020B0604020202020204" pitchFamily="34" charset="0"/>
              <a:buChar char="•"/>
            </a:pPr>
            <a:r>
              <a:rPr lang="en-US" dirty="0"/>
              <a:t>Finally the plain and simple fact is that the integrated approach on a domestic level  needs to occur because the current policy has either already failed or is failing us in the long-term and if we act on the domestic level, than this can lead to an argument for greater international cooperation.</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1F29ADE-5096-465D-8B04-29099EA2BE95}" type="slidenum">
              <a:rPr lang="en-US" smtClean="0"/>
              <a:t>12</a:t>
            </a:fld>
            <a:endParaRPr lang="en-US"/>
          </a:p>
        </p:txBody>
      </p:sp>
    </p:spTree>
    <p:extLst>
      <p:ext uri="{BB962C8B-B14F-4D97-AF65-F5344CB8AC3E}">
        <p14:creationId xmlns:p14="http://schemas.microsoft.com/office/powerpoint/2010/main" val="287135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dimension focuses around the backbone of macroeconomic theories which is “homo </a:t>
            </a:r>
            <a:r>
              <a:rPr lang="en-US" dirty="0" err="1"/>
              <a:t>economicus</a:t>
            </a:r>
            <a:r>
              <a:rPr lang="en-US" dirty="0"/>
              <a:t>”.  (222)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Which is an individual  or “agent” who maximizes “pleasure” or utility  given their income  and also ensures that the firms they own also MAXIMIZE profits (a point which economists deviated from pre-crisis). Completely selfish “loner”  who does not understand the social idea of fairness nor do they care about social acceptance (not a good representative of the everyday individual)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Rational Expectations Approach- Ensures that expectations about the future path of major macroeconomic variables (price, output, interest rates, budget deficits, etc.) corresponds to what the model says will occur. (223)</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focus with the understanding that macroeconomic models require various assumptions to made about the future leads to a more rational approach to macroeconomics, but it is also impossible to predict the future behavior of the market as we have seen.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combination of the focus and rational expectations can lead to powerful predictions about the macroeconomy but one thing they fail to account for is destabilization factors within the financial market, which no one can predict accurately.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 Investment banker will never predict a “bubble”  sort because they know that it can lead to instability and therefore very little profit for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eventually led to the popularity of efficient market hypothesis (where asset prices reflect the wisdom of the crowds and always accurate)  amongst policy makers and lulled them into underestimating the risks and financial imbalances pre-crisis.  (224)</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Professor Robert Shiller of Yale- few prominent economists of time who recognized the massive housing bubble before the crisis.  He (along with others) have suggested that financial market bubbles can be modeled as social waves in which ideas catch fire because people ordinary people are keen on impressing one another even it means they make bad choices, and just like any social idea they become self-reinforcing before eventually falling out of popularity or deflating. (225)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Behavioral Economics Approach- Growing in popularity now that we have seen that the normal “homo </a:t>
            </a:r>
            <a:r>
              <a:rPr lang="en-US" dirty="0" err="1"/>
              <a:t>sapien</a:t>
            </a:r>
            <a:r>
              <a:rPr lang="en-US" dirty="0"/>
              <a:t>”  tends to be irrational and deviate from pure rationality all together. (226)</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This approach examines how people behave in various economic situations rather than how they are supposed to behave.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It has had limited effect on overall economic theory because it is difficult to generalize how individuals will react in more complex situations.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 disagree , I think it is easy to predict exactly how people react during bubbles and crises (especially now that they are cyclical in nature). The issue is that people forget easily.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Economists should not deviate from the maximization theory of homo </a:t>
            </a:r>
            <a:r>
              <a:rPr lang="en-US" dirty="0" err="1"/>
              <a:t>economicus</a:t>
            </a:r>
            <a:r>
              <a:rPr lang="en-US" dirty="0"/>
              <a:t>, they should only do so if there is clear evidence that the contrary is occurring. </a:t>
            </a:r>
          </a:p>
        </p:txBody>
      </p:sp>
      <p:sp>
        <p:nvSpPr>
          <p:cNvPr id="4" name="Slide Number Placeholder 3"/>
          <p:cNvSpPr>
            <a:spLocks noGrp="1"/>
          </p:cNvSpPr>
          <p:nvPr>
            <p:ph type="sldNum" sz="quarter" idx="5"/>
          </p:nvPr>
        </p:nvSpPr>
        <p:spPr/>
        <p:txBody>
          <a:bodyPr/>
          <a:lstStyle/>
          <a:p>
            <a:fld id="{31F29ADE-5096-465D-8B04-29099EA2BE95}" type="slidenum">
              <a:rPr lang="en-US" smtClean="0"/>
              <a:t>13</a:t>
            </a:fld>
            <a:endParaRPr lang="en-US"/>
          </a:p>
        </p:txBody>
      </p:sp>
    </p:spTree>
    <p:extLst>
      <p:ext uri="{BB962C8B-B14F-4D97-AF65-F5344CB8AC3E}">
        <p14:creationId xmlns:p14="http://schemas.microsoft.com/office/powerpoint/2010/main" val="407588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low growth and low inflation in the post crisis period, which has technically passed, is still largely in existence and in full throttle mode today.</a:t>
            </a:r>
          </a:p>
          <a:p>
            <a:pPr marL="171450" indent="-171450">
              <a:buFont typeface="Arial" panose="020B0604020202020204" pitchFamily="34" charset="0"/>
              <a:buChar char="•"/>
            </a:pPr>
            <a:r>
              <a:rPr lang="en-US" dirty="0"/>
              <a:t>Financial stability had been the focus of macroeconomic theory instead of the microeconomic theory.</a:t>
            </a:r>
          </a:p>
          <a:p>
            <a:pPr marL="171450" indent="-171450">
              <a:buFont typeface="Arial" panose="020B0604020202020204" pitchFamily="34" charset="0"/>
              <a:buChar char="•"/>
            </a:pPr>
            <a:r>
              <a:rPr lang="en-US" dirty="0"/>
              <a:t>Central Banks remain the instruments to manage growth and inflation while fiscal policy is only looked at in terms of long-term growth.</a:t>
            </a:r>
          </a:p>
        </p:txBody>
      </p:sp>
      <p:sp>
        <p:nvSpPr>
          <p:cNvPr id="4" name="Slide Number Placeholder 3"/>
          <p:cNvSpPr>
            <a:spLocks noGrp="1"/>
          </p:cNvSpPr>
          <p:nvPr>
            <p:ph type="sldNum" sz="quarter" idx="5"/>
          </p:nvPr>
        </p:nvSpPr>
        <p:spPr/>
        <p:txBody>
          <a:bodyPr/>
          <a:lstStyle/>
          <a:p>
            <a:fld id="{31F29ADE-5096-465D-8B04-29099EA2BE95}" type="slidenum">
              <a:rPr lang="en-US" smtClean="0"/>
              <a:t>14</a:t>
            </a:fld>
            <a:endParaRPr lang="en-US"/>
          </a:p>
        </p:txBody>
      </p:sp>
    </p:spTree>
    <p:extLst>
      <p:ext uri="{BB962C8B-B14F-4D97-AF65-F5344CB8AC3E}">
        <p14:creationId xmlns:p14="http://schemas.microsoft.com/office/powerpoint/2010/main" val="2868269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F29ADE-5096-465D-8B04-29099EA2BE95}" type="slidenum">
              <a:rPr lang="en-US" smtClean="0"/>
              <a:t>15</a:t>
            </a:fld>
            <a:endParaRPr lang="en-US"/>
          </a:p>
        </p:txBody>
      </p:sp>
    </p:spTree>
    <p:extLst>
      <p:ext uri="{BB962C8B-B14F-4D97-AF65-F5344CB8AC3E}">
        <p14:creationId xmlns:p14="http://schemas.microsoft.com/office/powerpoint/2010/main" val="197572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4390A-4605-421D-8F3D-6A9AD361E9B3}" type="slidenum">
              <a:rPr lang="en-US" smtClean="0"/>
              <a:t>16</a:t>
            </a:fld>
            <a:endParaRPr lang="en-US"/>
          </a:p>
        </p:txBody>
      </p:sp>
    </p:spTree>
    <p:extLst>
      <p:ext uri="{BB962C8B-B14F-4D97-AF65-F5344CB8AC3E}">
        <p14:creationId xmlns:p14="http://schemas.microsoft.com/office/powerpoint/2010/main" val="367880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dirty="0"/>
              <a:t>Fiscal long term objectives- ensuring the government debt was low and sustainable and limiting the size of government. This definitely is not the case today with a $21 trillion US debt bill and expanding government oversight (209).</a:t>
            </a:r>
          </a:p>
          <a:p>
            <a:pPr marL="171450" indent="-171450">
              <a:buFont typeface="Arial,Sans-Serif"/>
              <a:buChar char="•"/>
            </a:pPr>
            <a:r>
              <a:rPr lang="en-US" dirty="0"/>
              <a:t>Discourage the active use of spending and taxes to dampen the business cycle</a:t>
            </a:r>
          </a:p>
          <a:p>
            <a:pPr marL="171450" indent="-171450">
              <a:buFont typeface="Arial,Sans-Serif"/>
              <a:buChar char="•"/>
            </a:pPr>
            <a:r>
              <a:rPr lang="en-US" dirty="0"/>
              <a:t>The pre-crisis vision of macroeconomics, where central banks were responsible in controlling the business cycle, delivering low and stable inflation and policymakers  and other institutions were responsible for maintaining stability and efficiency in the their areas of specialization such fiscal, financial and structural had great influence on the major individuals who played a part before, during and after the crisis. This includes Bernanke and Geithner.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Professor disagrees with the author here, and thinks he is showing his own political bias. It would be more accurate to say that fiscal policy has been driven by ideological beliefs about the appropriate size and scope of government, both on the left and on the right. The last 3 US administrations (Trump, Obama, Bush) have shown no appetite for limiting the size of government. In fact, Bush and Obama expanded the size of government.</a:t>
            </a:r>
            <a:endParaRPr lang="en-US" dirty="0">
              <a:cs typeface="Calibri"/>
            </a:endParaRPr>
          </a:p>
        </p:txBody>
      </p:sp>
      <p:sp>
        <p:nvSpPr>
          <p:cNvPr id="4" name="Slide Number Placeholder 3"/>
          <p:cNvSpPr>
            <a:spLocks noGrp="1"/>
          </p:cNvSpPr>
          <p:nvPr>
            <p:ph type="sldNum" sz="quarter" idx="5"/>
          </p:nvPr>
        </p:nvSpPr>
        <p:spPr/>
        <p:txBody>
          <a:bodyPr/>
          <a:lstStyle/>
          <a:p>
            <a:fld id="{31F29ADE-5096-465D-8B04-29099EA2BE95}" type="slidenum">
              <a:rPr lang="en-US"/>
              <a:t>3</a:t>
            </a:fld>
            <a:endParaRPr lang="en-US"/>
          </a:p>
        </p:txBody>
      </p:sp>
    </p:spTree>
    <p:extLst>
      <p:ext uri="{BB962C8B-B14F-4D97-AF65-F5344CB8AC3E}">
        <p14:creationId xmlns:p14="http://schemas.microsoft.com/office/powerpoint/2010/main" val="1887918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Zero interest rates lead to pursuance of unconventional policies</a:t>
            </a:r>
          </a:p>
          <a:p>
            <a:r>
              <a:rPr lang="en-US">
                <a:cs typeface="Calibri"/>
              </a:rPr>
              <a:t>- Head of the IMF, Dominique Strauss-Khan lead the G20 stimulus to try and temporarily boost growth</a:t>
            </a:r>
          </a:p>
        </p:txBody>
      </p:sp>
      <p:sp>
        <p:nvSpPr>
          <p:cNvPr id="4" name="Slide Number Placeholder 3"/>
          <p:cNvSpPr>
            <a:spLocks noGrp="1"/>
          </p:cNvSpPr>
          <p:nvPr>
            <p:ph type="sldNum" sz="quarter" idx="5"/>
          </p:nvPr>
        </p:nvSpPr>
        <p:spPr/>
        <p:txBody>
          <a:bodyPr/>
          <a:lstStyle/>
          <a:p>
            <a:fld id="{31F29ADE-5096-465D-8B04-29099EA2BE95}" type="slidenum">
              <a:rPr lang="en-US"/>
              <a:t>4</a:t>
            </a:fld>
            <a:endParaRPr lang="en-US"/>
          </a:p>
        </p:txBody>
      </p:sp>
    </p:spTree>
    <p:extLst>
      <p:ext uri="{BB962C8B-B14F-4D97-AF65-F5344CB8AC3E}">
        <p14:creationId xmlns:p14="http://schemas.microsoft.com/office/powerpoint/2010/main" val="3828655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Quantitative Easing (unconventional monetary policy)- Central Banks buy large amounts of assets (govt bonds) by printing more money. Print more $ to buy assets  decreased number of assets available to private investors forcing them to either accept a lower rate on the assets or move their $ to riskier assets (equities or foreign $)</a:t>
            </a:r>
          </a:p>
          <a:p>
            <a:pPr marL="171450" indent="-171450">
              <a:buFont typeface="Wingdings,Sans-Serif"/>
              <a:buChar char="à"/>
            </a:pPr>
            <a:r>
              <a:rPr lang="en-US"/>
              <a:t>lowered- long-term interest rates increased equity prices depreciated the exchange rate. (210)</a:t>
            </a:r>
            <a:endParaRPr lang="en-US">
              <a:cs typeface="Calibri"/>
            </a:endParaRPr>
          </a:p>
        </p:txBody>
      </p:sp>
      <p:sp>
        <p:nvSpPr>
          <p:cNvPr id="4" name="Slide Number Placeholder 3"/>
          <p:cNvSpPr>
            <a:spLocks noGrp="1"/>
          </p:cNvSpPr>
          <p:nvPr>
            <p:ph type="sldNum" sz="quarter" idx="5"/>
          </p:nvPr>
        </p:nvSpPr>
        <p:spPr/>
        <p:txBody>
          <a:bodyPr/>
          <a:lstStyle/>
          <a:p>
            <a:fld id="{31F29ADE-5096-465D-8B04-29099EA2BE95}" type="slidenum">
              <a:rPr lang="en-US"/>
              <a:t>5</a:t>
            </a:fld>
            <a:endParaRPr lang="en-US"/>
          </a:p>
        </p:txBody>
      </p:sp>
    </p:spTree>
    <p:extLst>
      <p:ext uri="{BB962C8B-B14F-4D97-AF65-F5344CB8AC3E}">
        <p14:creationId xmlns:p14="http://schemas.microsoft.com/office/powerpoint/2010/main" val="1487286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1) constrains banks from providing high risk loans in which the home owner makes little or no down payment, so that even a small fall in house prices can created defaults and losses for banks</a:t>
            </a:r>
          </a:p>
          <a:p>
            <a:r>
              <a:rPr lang="en-US" dirty="0">
                <a:cs typeface="Calibri"/>
              </a:rPr>
              <a:t>2) curbs banks from providing outsized mortgages which are more likely to be defaulted upon</a:t>
            </a:r>
          </a:p>
          <a:p>
            <a:pPr marL="171450" indent="-171450">
              <a:buFontTx/>
              <a:buChar char="-"/>
            </a:pPr>
            <a:r>
              <a:rPr lang="en-US" dirty="0">
                <a:cs typeface="Calibri"/>
              </a:rPr>
              <a:t>CB is involved because systemic financial shocks have major macroeconomic consequences and central banks are primarily responsible for macroeconomic stability</a:t>
            </a:r>
          </a:p>
          <a:p>
            <a:pPr marL="171450" indent="-171450">
              <a:buFontTx/>
              <a:buChar char="-"/>
            </a:pPr>
            <a:endParaRPr lang="en-US" dirty="0">
              <a:cs typeface="Calibri"/>
            </a:endParaRPr>
          </a:p>
          <a:p>
            <a:pPr marL="171450" indent="-171450">
              <a:buFont typeface="Arial" panose="020B0604020202020204" pitchFamily="34" charset="0"/>
              <a:buChar char="•"/>
            </a:pPr>
            <a:r>
              <a:rPr lang="en-US" dirty="0"/>
              <a:t>Came out of the realization that financial shocks can be systemic and generate major recessions.</a:t>
            </a:r>
            <a:r>
              <a:rPr lang="en-US" baseline="0" dirty="0"/>
              <a:t> But was this realization really a new concept or just the ignorance of crises throughout history? (211)</a:t>
            </a:r>
          </a:p>
          <a:p>
            <a:pPr marL="171450" indent="-171450">
              <a:buFont typeface="Arial" panose="020B0604020202020204" pitchFamily="34" charset="0"/>
              <a:buChar char="•"/>
            </a:pPr>
            <a:r>
              <a:rPr lang="en-US" baseline="0" dirty="0"/>
              <a:t>Regulations designed to avoid systemic risks to the financial system. For example, capping the amount of debt that a mortgage borrower can assume compared to the value of a house. (211)</a:t>
            </a:r>
          </a:p>
          <a:p>
            <a:pPr marL="171450" indent="-171450">
              <a:buFont typeface="Arial" panose="020B0604020202020204" pitchFamily="34" charset="0"/>
              <a:buChar char="•"/>
            </a:pPr>
            <a:r>
              <a:rPr lang="en-US" baseline="0" dirty="0"/>
              <a:t>Keeps banks from giving out high risk loans (giving out million dollar mortgages to individuals making minimum wage). (211)</a:t>
            </a:r>
          </a:p>
          <a:p>
            <a:pPr marL="171450" indent="-171450">
              <a:buFont typeface="Arial" panose="020B0604020202020204" pitchFamily="34" charset="0"/>
              <a:buChar char="•"/>
            </a:pPr>
            <a:r>
              <a:rPr lang="en-US" baseline="0" dirty="0"/>
              <a:t>Macroeconomic in 2 senses; (211)</a:t>
            </a:r>
          </a:p>
          <a:p>
            <a:pPr marL="628650" lvl="1" indent="-171450">
              <a:buFont typeface="Arial" panose="020B0604020202020204" pitchFamily="34" charset="0"/>
              <a:buChar char="•"/>
            </a:pPr>
            <a:r>
              <a:rPr lang="en-US" baseline="0" dirty="0"/>
              <a:t>1-Focus on the risk to the financial system as a whole not just individual institutions  and link macroprudential policies to central banks as they are primarily responsible for macroeconomic stability.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2-still reflects the pre-crisis notion that financial regulators should take care of financial risks and let the monetary policymakers focus on stabilizing the business cycle. (212) </a:t>
            </a:r>
          </a:p>
          <a:p>
            <a:pPr marL="0" indent="0">
              <a:buFontTx/>
              <a:buNone/>
            </a:pPr>
            <a:endParaRPr lang="en-US" dirty="0">
              <a:cs typeface="Calibri"/>
            </a:endParaRPr>
          </a:p>
        </p:txBody>
      </p:sp>
      <p:sp>
        <p:nvSpPr>
          <p:cNvPr id="4" name="Slide Number Placeholder 3"/>
          <p:cNvSpPr>
            <a:spLocks noGrp="1"/>
          </p:cNvSpPr>
          <p:nvPr>
            <p:ph type="sldNum" sz="quarter" idx="5"/>
          </p:nvPr>
        </p:nvSpPr>
        <p:spPr/>
        <p:txBody>
          <a:bodyPr/>
          <a:lstStyle/>
          <a:p>
            <a:fld id="{31F29ADE-5096-465D-8B04-29099EA2BE95}" type="slidenum">
              <a:rPr lang="en-US"/>
              <a:t>7</a:t>
            </a:fld>
            <a:endParaRPr lang="en-US"/>
          </a:p>
        </p:txBody>
      </p:sp>
    </p:spTree>
    <p:extLst>
      <p:ext uri="{BB962C8B-B14F-4D97-AF65-F5344CB8AC3E}">
        <p14:creationId xmlns:p14="http://schemas.microsoft.com/office/powerpoint/2010/main" val="338784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most countries (US and EU included) reforms remain compartmentalized (i.e. labor reforms being handled by the labor department). This compartmentalization runs the risk of “tunnel vision” and major mistakes because policymakers end up missing warning signs and major threats (213).</a:t>
            </a:r>
          </a:p>
          <a:p>
            <a:endParaRPr lang="en-US" dirty="0"/>
          </a:p>
        </p:txBody>
      </p:sp>
      <p:sp>
        <p:nvSpPr>
          <p:cNvPr id="4" name="Slide Number Placeholder 3"/>
          <p:cNvSpPr>
            <a:spLocks noGrp="1"/>
          </p:cNvSpPr>
          <p:nvPr>
            <p:ph type="sldNum" sz="quarter" idx="5"/>
          </p:nvPr>
        </p:nvSpPr>
        <p:spPr/>
        <p:txBody>
          <a:bodyPr/>
          <a:lstStyle/>
          <a:p>
            <a:fld id="{31F29ADE-5096-465D-8B04-29099EA2BE95}" type="slidenum">
              <a:rPr lang="en-US" smtClean="0"/>
              <a:t>8</a:t>
            </a:fld>
            <a:endParaRPr lang="en-US"/>
          </a:p>
        </p:txBody>
      </p:sp>
    </p:spTree>
    <p:extLst>
      <p:ext uri="{BB962C8B-B14F-4D97-AF65-F5344CB8AC3E}">
        <p14:creationId xmlns:p14="http://schemas.microsoft.com/office/powerpoint/2010/main" val="3367378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a:t>
            </a:r>
            <a:r>
              <a:rPr lang="en-US" baseline="0" dirty="0"/>
              <a:t> avoid the miscalculations presented by the compartmentalization policy and provide a more robust and inclusive view of macroeconomics is needed along three different dimensions.  (213)</a:t>
            </a:r>
          </a:p>
          <a:p>
            <a:pPr marL="628650" lvl="1" indent="-171450">
              <a:buFont typeface="Arial" panose="020B0604020202020204" pitchFamily="34" charset="0"/>
              <a:buChar char="•"/>
            </a:pPr>
            <a:r>
              <a:rPr lang="en-US" baseline="0" dirty="0"/>
              <a:t>1. Expanding the focus of macroeconomics to include potential growth as well as topics surrounding financial stability.</a:t>
            </a:r>
          </a:p>
          <a:p>
            <a:pPr marL="628650" lvl="1" indent="-171450">
              <a:buFont typeface="Arial" panose="020B0604020202020204" pitchFamily="34" charset="0"/>
              <a:buChar char="•"/>
            </a:pPr>
            <a:r>
              <a:rPr lang="en-US" baseline="0" dirty="0"/>
              <a:t>2. Widen the interactions amongst institutions so that macroeconomic decisions can be made in a more cooperative manner. </a:t>
            </a:r>
          </a:p>
          <a:p>
            <a:pPr marL="628650" lvl="1" indent="-171450">
              <a:buFont typeface="Arial" panose="020B0604020202020204" pitchFamily="34" charset="0"/>
              <a:buChar char="•"/>
            </a:pPr>
            <a:r>
              <a:rPr lang="en-US" baseline="0" dirty="0"/>
              <a:t>3. Extend the framework of macroeconomic models beyond the self-seeking individual at the core of most theories (“homo </a:t>
            </a:r>
            <a:r>
              <a:rPr lang="en-US" baseline="0" dirty="0" err="1"/>
              <a:t>economicus</a:t>
            </a:r>
            <a:r>
              <a:rPr lang="en-US" baseline="0" dirty="0"/>
              <a:t>”) to acknowledge the importance of group dynamics and rules of thumb.</a:t>
            </a:r>
            <a:endParaRPr lang="en-US" dirty="0"/>
          </a:p>
        </p:txBody>
      </p:sp>
      <p:sp>
        <p:nvSpPr>
          <p:cNvPr id="4" name="Slide Number Placeholder 3"/>
          <p:cNvSpPr>
            <a:spLocks noGrp="1"/>
          </p:cNvSpPr>
          <p:nvPr>
            <p:ph type="sldNum" sz="quarter" idx="10"/>
          </p:nvPr>
        </p:nvSpPr>
        <p:spPr/>
        <p:txBody>
          <a:bodyPr/>
          <a:lstStyle/>
          <a:p>
            <a:fld id="{1B54390A-4605-421D-8F3D-6A9AD361E9B3}" type="slidenum">
              <a:rPr lang="en-US" smtClean="0"/>
              <a:t>9</a:t>
            </a:fld>
            <a:endParaRPr lang="en-US"/>
          </a:p>
        </p:txBody>
      </p:sp>
    </p:spTree>
    <p:extLst>
      <p:ext uri="{BB962C8B-B14F-4D97-AF65-F5344CB8AC3E}">
        <p14:creationId xmlns:p14="http://schemas.microsoft.com/office/powerpoint/2010/main" val="20814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dirty="0"/>
              <a:t>Todays macroeconomic scheme involves four objectives- stable inflation/low slack, high underlying growth (we moderate growth), low government debt (which we do not have),  and financial stability (cyclical financial stability?) (214)</a:t>
            </a:r>
          </a:p>
          <a:p>
            <a:pPr marL="171450" indent="-171450">
              <a:buFont typeface="Arial,Sans-Serif"/>
              <a:buChar char="•"/>
            </a:pPr>
            <a:r>
              <a:rPr lang="en-US" dirty="0"/>
              <a:t>It also involves four different policies- fiscal, structural, monetary, and financial. (214)</a:t>
            </a:r>
            <a:endParaRPr lang="en-US" dirty="0">
              <a:cs typeface="Calibri"/>
            </a:endParaRPr>
          </a:p>
          <a:p>
            <a:pPr marL="171450" indent="-171450">
              <a:buFont typeface="Arial,Sans-Serif"/>
              <a:buChar char="•"/>
            </a:pPr>
            <a:r>
              <a:rPr lang="en-US" dirty="0"/>
              <a:t>It is possible to achieve the four objectives using the four policies (instruments) but only if they were allowed to be  flexible in helping each other not being compartmentalized the way they are today where one policy is assigned to one objective. (214)</a:t>
            </a:r>
            <a:endParaRPr lang="en-US" dirty="0">
              <a:cs typeface="Calibri"/>
            </a:endParaRPr>
          </a:p>
          <a:p>
            <a:pPr marL="171450" indent="-171450">
              <a:buFont typeface="Arial,Sans-Serif"/>
              <a:buChar char="•"/>
            </a:pPr>
            <a:r>
              <a:rPr lang="en-US" dirty="0"/>
              <a:t>2008 crisis was a product of too much confidence in the self-stabilizing properties of private financial markets and not enough policy (instrument) integration. (215)</a:t>
            </a:r>
          </a:p>
          <a:p>
            <a:pPr marL="0" indent="0">
              <a:buFont typeface="Arial,Sans-Serif"/>
              <a:buNone/>
            </a:pPr>
            <a:endParaRPr lang="en-US" dirty="0">
              <a:cs typeface="Calibri"/>
            </a:endParaRPr>
          </a:p>
          <a:p>
            <a:pPr marL="171450" indent="-171450">
              <a:buFont typeface="Arial,Sans-Serif"/>
              <a:buChar char="•"/>
            </a:pPr>
            <a:endParaRPr lang="en-US" dirty="0">
              <a:cs typeface="Calibri"/>
            </a:endParaRPr>
          </a:p>
        </p:txBody>
      </p:sp>
      <p:sp>
        <p:nvSpPr>
          <p:cNvPr id="4" name="Slide Number Placeholder 3"/>
          <p:cNvSpPr>
            <a:spLocks noGrp="1"/>
          </p:cNvSpPr>
          <p:nvPr>
            <p:ph type="sldNum" sz="quarter" idx="5"/>
          </p:nvPr>
        </p:nvSpPr>
        <p:spPr/>
        <p:txBody>
          <a:bodyPr/>
          <a:lstStyle/>
          <a:p>
            <a:fld id="{31F29ADE-5096-465D-8B04-29099EA2BE95}" type="slidenum">
              <a:rPr lang="en-US"/>
              <a:t>10</a:t>
            </a:fld>
            <a:endParaRPr lang="en-US"/>
          </a:p>
        </p:txBody>
      </p:sp>
    </p:spTree>
    <p:extLst>
      <p:ext uri="{BB962C8B-B14F-4D97-AF65-F5344CB8AC3E}">
        <p14:creationId xmlns:p14="http://schemas.microsoft.com/office/powerpoint/2010/main" val="2235724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“Abenomics” -2012 and again in 2015 in Japan- combined monetary, fiscal, and structural reforms/policies to revive the economy and inflation. Embodies a modern day integrated view of macroeconomic challenges where several policies are used to achieve different objectives. (216)</a:t>
            </a:r>
          </a:p>
          <a:p>
            <a:pPr marL="171450" indent="-171450">
              <a:buFont typeface="Arial" panose="020B0604020202020204" pitchFamily="34" charset="0"/>
              <a:buChar char="•"/>
            </a:pPr>
            <a:r>
              <a:rPr lang="en-US" dirty="0"/>
              <a:t>Abe has combined this integrated approach of using multiple objectives with multiple policies alongside various social  objectives and policies to encourage growth in Japan.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Abenomics has not been nearly as successful as the chart claims. Annual growth in Japan’s economy has hovered between 0 and  1 percent, which is not exactly impressive. SO if Abenomics is so great, then why has Japan </a:t>
            </a:r>
            <a:r>
              <a:rPr lang="en-US" sz="1200" b="0" i="0" kern="1200">
                <a:solidFill>
                  <a:schemeClr val="tx1"/>
                </a:solidFill>
                <a:effectLst/>
                <a:latin typeface="+mn-lt"/>
                <a:ea typeface="+mn-ea"/>
                <a:cs typeface="+mn-cs"/>
              </a:rPr>
              <a:t>been stagnating?</a:t>
            </a:r>
            <a:endParaRPr lang="en-US" dirty="0"/>
          </a:p>
          <a:p>
            <a:pPr marL="171450" indent="-171450">
              <a:buFont typeface="Arial" panose="020B0604020202020204" pitchFamily="34" charset="0"/>
              <a:buChar char="•"/>
            </a:pPr>
            <a:r>
              <a:rPr lang="en-US" baseline="0" dirty="0"/>
              <a:t>Not easy to transfer “Abenomics” to the EU or US. (216)</a:t>
            </a:r>
          </a:p>
          <a:p>
            <a:pPr marL="628650" lvl="1" indent="-171450">
              <a:buFont typeface="Arial" panose="020B0604020202020204" pitchFamily="34" charset="0"/>
              <a:buChar char="•"/>
            </a:pPr>
            <a:r>
              <a:rPr lang="en-US" baseline="0" dirty="0"/>
              <a:t>EU- Too many constraints on policy integrations 	because the rift that exists between the national interests and the interests of the ECB.</a:t>
            </a:r>
          </a:p>
          <a:p>
            <a:pPr marL="628650" lvl="1" indent="-171450">
              <a:buFont typeface="Arial" panose="020B0604020202020204" pitchFamily="34" charset="0"/>
              <a:buChar char="•"/>
            </a:pPr>
            <a:r>
              <a:rPr lang="en-US" baseline="0" dirty="0"/>
              <a:t>US-There was some policy coordination in the immediate aftermath of the crisis but that has now faded.</a:t>
            </a:r>
          </a:p>
          <a:p>
            <a:pPr marL="171450" indent="-171450">
              <a:buFont typeface="Arial" panose="020B0604020202020204" pitchFamily="34" charset="0"/>
              <a:buChar char="•"/>
            </a:pPr>
            <a:r>
              <a:rPr lang="en-US" baseline="0" dirty="0"/>
              <a:t>Even though a multi policy cooperation is supported on the international level and does have some traction immediately after a crisis, the international cooperation erodes very quickly once the crisis fades into history (217).</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1F29ADE-5096-465D-8B04-29099EA2BE95}" type="slidenum">
              <a:rPr lang="en-US" smtClean="0"/>
              <a:t>11</a:t>
            </a:fld>
            <a:endParaRPr lang="en-US"/>
          </a:p>
        </p:txBody>
      </p:sp>
    </p:spTree>
    <p:extLst>
      <p:ext uri="{BB962C8B-B14F-4D97-AF65-F5344CB8AC3E}">
        <p14:creationId xmlns:p14="http://schemas.microsoft.com/office/powerpoint/2010/main" val="1930439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B7810A5-1A13-4087-8DFA-155E6E5B5D73}" type="datetimeFigureOut">
              <a:rPr lang="tr-TR" smtClean="0"/>
              <a:t>5.12.2018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rIns="45720"/>
          <a:lstStyle/>
          <a:p>
            <a:fld id="{600CBFCC-E1FF-473E-BF42-70E7405CF173}" type="slidenum">
              <a:rPr lang="tr-TR" smtClean="0"/>
              <a:t>‹#›</a:t>
            </a:fld>
            <a:endParaRPr lang="tr-T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a:solidFill>
                  <a:schemeClr val="accent6"/>
                </a:solidFill>
                <a:latin typeface="Wingdings 3" panose="05040102010807070707" pitchFamily="18" charset="2"/>
              </a:rPr>
              <a:t>z</a:t>
            </a:r>
            <a:endParaRPr lang="en-US" sz="24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2987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10A5-1A13-4087-8DFA-155E6E5B5D73}" type="datetimeFigureOut">
              <a:rPr lang="tr-TR" smtClean="0"/>
              <a:t>5.12.2018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6178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10A5-1A13-4087-8DFA-155E6E5B5D73}" type="datetimeFigureOut">
              <a:rPr lang="tr-TR" smtClean="0"/>
              <a:t>5.12.2018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116423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10A5-1A13-4087-8DFA-155E6E5B5D73}" type="datetimeFigureOut">
              <a:rPr lang="tr-TR" smtClean="0"/>
              <a:t>5.12.2018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7202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7810A5-1A13-4087-8DFA-155E6E5B5D73}" type="datetimeFigureOut">
              <a:rPr lang="tr-TR" smtClean="0"/>
              <a:t>5.12.2018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363646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10A5-1A13-4087-8DFA-155E6E5B5D73}" type="datetimeFigureOut">
              <a:rPr lang="tr-TR" smtClean="0"/>
              <a:t>5.12.2018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2605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10A5-1A13-4087-8DFA-155E6E5B5D73}" type="datetimeFigureOut">
              <a:rPr lang="tr-TR" smtClean="0"/>
              <a:t>5.12.2018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422361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10A5-1A13-4087-8DFA-155E6E5B5D73}" type="datetimeFigureOut">
              <a:rPr lang="tr-TR" smtClean="0"/>
              <a:t>5.12.2018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00CBFCC-E1FF-473E-BF42-70E7405CF173}" type="slidenum">
              <a:rPr lang="tr-TR" smtClean="0"/>
              <a:t>‹#›</a:t>
            </a:fld>
            <a:endParaRPr lang="tr-T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8666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B7810A5-1A13-4087-8DFA-155E6E5B5D73}" type="datetimeFigureOut">
              <a:rPr lang="tr-TR" smtClean="0"/>
              <a:t>5.12.2018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292467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810A5-1A13-4087-8DFA-155E6E5B5D73}" type="datetimeFigureOut">
              <a:rPr lang="tr-TR" smtClean="0"/>
              <a:t>5.12.2018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165036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a:solidFill>
                  <a:schemeClr val="accent6"/>
                </a:solidFill>
                <a:latin typeface="Wingdings 3" panose="05040102010807070707" pitchFamily="18" charset="2"/>
              </a:rPr>
              <a:t>z</a:t>
            </a:r>
            <a:endParaRPr lang="en-US" sz="100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810A5-1A13-4087-8DFA-155E6E5B5D73}" type="datetimeFigureOut">
              <a:rPr lang="tr-TR" smtClean="0"/>
              <a:t>5.12.2018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74670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image" Target="../media/image3.png"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Eigth level</a:t>
            </a:r>
          </a:p>
          <a:p>
            <a:pPr lvl="8"/>
            <a:r>
              <a:rPr lang="en-US"/>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7B7810A5-1A13-4087-8DFA-155E6E5B5D73}" type="datetimeFigureOut">
              <a:rPr lang="tr-TR" smtClean="0"/>
              <a:t>5.12.2018</a:t>
            </a:fld>
            <a:endParaRPr lang="tr-T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00CBFCC-E1FF-473E-BF42-70E7405CF173}" type="slidenum">
              <a:rPr lang="tr-TR" smtClean="0"/>
              <a:t>‹#›</a:t>
            </a:fld>
            <a:endParaRPr lang="tr-T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17581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9.xml" /><Relationship Id="rId1" Type="http://schemas.openxmlformats.org/officeDocument/2006/relationships/slideLayout" Target="../slideLayouts/slideLayout2.xml" /><Relationship Id="rId4" Type="http://schemas.openxmlformats.org/officeDocument/2006/relationships/image" Target="../media/image9.png"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13.xml" /><Relationship Id="rId1" Type="http://schemas.openxmlformats.org/officeDocument/2006/relationships/slideLayout" Target="../slideLayouts/slideLayout2.xml" /><Relationship Id="rId4" Type="http://schemas.microsoft.com/office/2007/relationships/hdphoto" Target="../media/hdphoto1.wdp"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5.xml"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png" /><Relationship Id="rId1" Type="http://schemas.openxmlformats.org/officeDocument/2006/relationships/slideLayout" Target="../slideLayouts/slideLayout5.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281-3783-403A-B1AB-0182A003DFE3}"/>
              </a:ext>
            </a:extLst>
          </p:cNvPr>
          <p:cNvSpPr>
            <a:spLocks noGrp="1"/>
          </p:cNvSpPr>
          <p:nvPr>
            <p:ph type="ctrTitle"/>
          </p:nvPr>
        </p:nvSpPr>
        <p:spPr/>
        <p:txBody>
          <a:bodyPr>
            <a:normAutofit fontScale="90000"/>
          </a:bodyPr>
          <a:lstStyle/>
          <a:p>
            <a:r>
              <a:rPr lang="en-US">
                <a:cs typeface="Arial"/>
              </a:rPr>
              <a:t>Making</a:t>
            </a:r>
            <a:r>
              <a:rPr lang="tr-TR">
                <a:cs typeface="Arial"/>
              </a:rPr>
              <a:t> </a:t>
            </a:r>
            <a:r>
              <a:rPr lang="en-US">
                <a:cs typeface="Arial"/>
              </a:rPr>
              <a:t>Macroeconomics</a:t>
            </a:r>
            <a:r>
              <a:rPr lang="tr-TR">
                <a:cs typeface="Arial"/>
              </a:rPr>
              <a:t> </a:t>
            </a:r>
            <a:r>
              <a:rPr lang="en-US">
                <a:cs typeface="Arial"/>
              </a:rPr>
              <a:t>More</a:t>
            </a:r>
            <a:r>
              <a:rPr lang="tr-TR">
                <a:cs typeface="Arial"/>
              </a:rPr>
              <a:t> </a:t>
            </a:r>
            <a:r>
              <a:rPr lang="en-US">
                <a:cs typeface="Arial"/>
              </a:rPr>
              <a:t>Relevant</a:t>
            </a:r>
            <a:br>
              <a:rPr lang="en-US">
                <a:cs typeface="Arial"/>
              </a:rPr>
            </a:br>
            <a:r>
              <a:rPr lang="en-US" sz="2000">
                <a:cs typeface="Arial"/>
              </a:rPr>
              <a:t>Diana </a:t>
            </a:r>
            <a:r>
              <a:rPr lang="en-US" sz="2000" err="1">
                <a:cs typeface="Arial"/>
              </a:rPr>
              <a:t>Terzyan</a:t>
            </a:r>
            <a:r>
              <a:rPr lang="en-US" sz="2000">
                <a:cs typeface="Arial"/>
              </a:rPr>
              <a:t> &amp; Nathan Lotze</a:t>
            </a:r>
          </a:p>
        </p:txBody>
      </p:sp>
      <p:sp>
        <p:nvSpPr>
          <p:cNvPr id="3" name="Subtitle 2">
            <a:extLst>
              <a:ext uri="{FF2B5EF4-FFF2-40B4-BE49-F238E27FC236}">
                <a16:creationId xmlns:a16="http://schemas.microsoft.com/office/drawing/2014/main" id="{C4542EAC-8BF3-4BFD-9891-145BC49409C2}"/>
              </a:ext>
            </a:extLst>
          </p:cNvPr>
          <p:cNvSpPr>
            <a:spLocks noGrp="1"/>
          </p:cNvSpPr>
          <p:nvPr>
            <p:ph type="subTitle" idx="1"/>
          </p:nvPr>
        </p:nvSpPr>
        <p:spPr/>
        <p:txBody>
          <a:bodyPr/>
          <a:lstStyle/>
          <a:p>
            <a:r>
              <a:rPr lang="en-US">
                <a:cs typeface="Arial"/>
              </a:rPr>
              <a:t>Chapter</a:t>
            </a:r>
            <a:r>
              <a:rPr lang="tr-TR">
                <a:cs typeface="Arial"/>
              </a:rPr>
              <a:t> 8</a:t>
            </a:r>
            <a:endParaRPr lang="tr-TR"/>
          </a:p>
        </p:txBody>
      </p:sp>
    </p:spTree>
    <p:extLst>
      <p:ext uri="{BB962C8B-B14F-4D97-AF65-F5344CB8AC3E}">
        <p14:creationId xmlns:p14="http://schemas.microsoft.com/office/powerpoint/2010/main" val="55372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0CEBE-69F6-4C71-B602-B9617BC5EC78}"/>
              </a:ext>
            </a:extLst>
          </p:cNvPr>
          <p:cNvSpPr>
            <a:spLocks noGrp="1"/>
          </p:cNvSpPr>
          <p:nvPr>
            <p:ph type="title"/>
          </p:nvPr>
        </p:nvSpPr>
        <p:spPr>
          <a:xfrm>
            <a:off x="1384867" y="488000"/>
            <a:ext cx="7249587" cy="1077229"/>
          </a:xfrm>
        </p:spPr>
        <p:txBody>
          <a:bodyPr>
            <a:noAutofit/>
          </a:bodyPr>
          <a:lstStyle/>
          <a:p>
            <a:pPr algn="l"/>
            <a:r>
              <a:rPr lang="en-US" sz="3000" dirty="0">
                <a:cs typeface="Arial"/>
              </a:rPr>
              <a:t>Expanding the Focus of Macroeconomics</a:t>
            </a:r>
            <a:endParaRPr lang="en-US" sz="3000" dirty="0">
              <a:ea typeface="+mj-lt"/>
              <a:cs typeface="+mj-lt"/>
            </a:endParaRPr>
          </a:p>
        </p:txBody>
      </p:sp>
      <p:sp>
        <p:nvSpPr>
          <p:cNvPr id="3" name="Content Placeholder 2">
            <a:extLst>
              <a:ext uri="{FF2B5EF4-FFF2-40B4-BE49-F238E27FC236}">
                <a16:creationId xmlns:a16="http://schemas.microsoft.com/office/drawing/2014/main" id="{38B7AD5C-AEC6-4CB4-8C86-208B2D5CC042}"/>
              </a:ext>
            </a:extLst>
          </p:cNvPr>
          <p:cNvSpPr>
            <a:spLocks noGrp="1"/>
          </p:cNvSpPr>
          <p:nvPr>
            <p:ph idx="1"/>
          </p:nvPr>
        </p:nvSpPr>
        <p:spPr>
          <a:xfrm>
            <a:off x="7556290" y="2052116"/>
            <a:ext cx="3016439" cy="3997828"/>
          </a:xfrm>
        </p:spPr>
        <p:txBody>
          <a:bodyPr>
            <a:normAutofit/>
          </a:bodyPr>
          <a:lstStyle/>
          <a:p>
            <a:pPr marL="0" indent="0">
              <a:buNone/>
            </a:pPr>
            <a:endParaRPr lang="en-US" sz="1600">
              <a:cs typeface="Arial"/>
            </a:endParaRPr>
          </a:p>
          <a:p>
            <a:pPr marL="0" indent="0">
              <a:buNone/>
            </a:pPr>
            <a:endParaRPr lang="en-US" sz="1600">
              <a:cs typeface="Arial"/>
            </a:endParaRPr>
          </a:p>
        </p:txBody>
      </p:sp>
      <p:graphicFrame>
        <p:nvGraphicFramePr>
          <p:cNvPr id="4" name="Table 3">
            <a:extLst>
              <a:ext uri="{FF2B5EF4-FFF2-40B4-BE49-F238E27FC236}">
                <a16:creationId xmlns:a16="http://schemas.microsoft.com/office/drawing/2014/main" id="{B085DFFA-6C13-4055-AA60-79FABF357CF6}"/>
              </a:ext>
            </a:extLst>
          </p:cNvPr>
          <p:cNvGraphicFramePr>
            <a:graphicFrameLocks noGrp="1"/>
          </p:cNvGraphicFramePr>
          <p:nvPr>
            <p:extLst>
              <p:ext uri="{D42A27DB-BD31-4B8C-83A1-F6EECF244321}">
                <p14:modId xmlns:p14="http://schemas.microsoft.com/office/powerpoint/2010/main" val="1060469644"/>
              </p:ext>
            </p:extLst>
          </p:nvPr>
        </p:nvGraphicFramePr>
        <p:xfrm>
          <a:off x="3265997" y="1565229"/>
          <a:ext cx="5692733" cy="4484713"/>
        </p:xfrm>
        <a:graphic>
          <a:graphicData uri="http://schemas.openxmlformats.org/drawingml/2006/table">
            <a:tbl>
              <a:tblPr firstRow="1" bandRow="1">
                <a:tableStyleId>{9D7B26C5-4107-4FEC-AEDC-1716B250A1EF}</a:tableStyleId>
              </a:tblPr>
              <a:tblGrid>
                <a:gridCol w="3518989">
                  <a:extLst>
                    <a:ext uri="{9D8B030D-6E8A-4147-A177-3AD203B41FA5}">
                      <a16:colId xmlns:a16="http://schemas.microsoft.com/office/drawing/2014/main" val="2093352919"/>
                    </a:ext>
                  </a:extLst>
                </a:gridCol>
                <a:gridCol w="2173744">
                  <a:extLst>
                    <a:ext uri="{9D8B030D-6E8A-4147-A177-3AD203B41FA5}">
                      <a16:colId xmlns:a16="http://schemas.microsoft.com/office/drawing/2014/main" val="2666390914"/>
                    </a:ext>
                  </a:extLst>
                </a:gridCol>
              </a:tblGrid>
              <a:tr h="704741">
                <a:tc>
                  <a:txBody>
                    <a:bodyPr/>
                    <a:lstStyle/>
                    <a:p>
                      <a:r>
                        <a:rPr lang="en-US" sz="2600" dirty="0"/>
                        <a:t>Objectives</a:t>
                      </a:r>
                    </a:p>
                  </a:txBody>
                  <a:tcPr marL="132735" marR="132735" marT="66367" marB="66367"/>
                </a:tc>
                <a:tc>
                  <a:txBody>
                    <a:bodyPr/>
                    <a:lstStyle/>
                    <a:p>
                      <a:r>
                        <a:rPr lang="en-US" sz="2600"/>
                        <a:t>Policies </a:t>
                      </a:r>
                    </a:p>
                  </a:txBody>
                  <a:tcPr marL="132735" marR="132735" marT="66367" marB="66367"/>
                </a:tc>
                <a:extLst>
                  <a:ext uri="{0D108BD9-81ED-4DB2-BD59-A6C34878D82A}">
                    <a16:rowId xmlns:a16="http://schemas.microsoft.com/office/drawing/2014/main" val="3399186069"/>
                  </a:ext>
                </a:extLst>
              </a:tr>
              <a:tr h="704741">
                <a:tc>
                  <a:txBody>
                    <a:bodyPr/>
                    <a:lstStyle/>
                    <a:p>
                      <a:r>
                        <a:rPr lang="en-US" sz="2600" dirty="0"/>
                        <a:t>Stable Inflation </a:t>
                      </a:r>
                    </a:p>
                  </a:txBody>
                  <a:tcPr marL="132735" marR="132735" marT="66367" marB="66367"/>
                </a:tc>
                <a:tc>
                  <a:txBody>
                    <a:bodyPr/>
                    <a:lstStyle/>
                    <a:p>
                      <a:r>
                        <a:rPr lang="en-US" sz="2600" dirty="0"/>
                        <a:t>Monetary</a:t>
                      </a:r>
                    </a:p>
                  </a:txBody>
                  <a:tcPr marL="132735" marR="132735" marT="66367" marB="66367"/>
                </a:tc>
                <a:extLst>
                  <a:ext uri="{0D108BD9-81ED-4DB2-BD59-A6C34878D82A}">
                    <a16:rowId xmlns:a16="http://schemas.microsoft.com/office/drawing/2014/main" val="459938763"/>
                  </a:ext>
                </a:extLst>
              </a:tr>
              <a:tr h="1185245">
                <a:tc>
                  <a:txBody>
                    <a:bodyPr/>
                    <a:lstStyle/>
                    <a:p>
                      <a:r>
                        <a:rPr lang="en-US" sz="2600"/>
                        <a:t>High Underlying Growth</a:t>
                      </a:r>
                    </a:p>
                  </a:txBody>
                  <a:tcPr marL="132735" marR="132735" marT="66367" marB="66367"/>
                </a:tc>
                <a:tc>
                  <a:txBody>
                    <a:bodyPr/>
                    <a:lstStyle/>
                    <a:p>
                      <a:r>
                        <a:rPr lang="en-US" sz="2600"/>
                        <a:t>Structural</a:t>
                      </a:r>
                    </a:p>
                  </a:txBody>
                  <a:tcPr marL="132735" marR="132735" marT="66367" marB="66367"/>
                </a:tc>
                <a:extLst>
                  <a:ext uri="{0D108BD9-81ED-4DB2-BD59-A6C34878D82A}">
                    <a16:rowId xmlns:a16="http://schemas.microsoft.com/office/drawing/2014/main" val="481341984"/>
                  </a:ext>
                </a:extLst>
              </a:tr>
              <a:tr h="1185245">
                <a:tc>
                  <a:txBody>
                    <a:bodyPr/>
                    <a:lstStyle/>
                    <a:p>
                      <a:r>
                        <a:rPr lang="en-US" sz="2600"/>
                        <a:t>Low Government Debt </a:t>
                      </a:r>
                    </a:p>
                  </a:txBody>
                  <a:tcPr marL="132735" marR="132735" marT="66367" marB="66367"/>
                </a:tc>
                <a:tc>
                  <a:txBody>
                    <a:bodyPr/>
                    <a:lstStyle/>
                    <a:p>
                      <a:r>
                        <a:rPr lang="en-US" sz="2600" dirty="0"/>
                        <a:t>Fiscal</a:t>
                      </a:r>
                    </a:p>
                  </a:txBody>
                  <a:tcPr marL="132735" marR="132735" marT="66367" marB="66367"/>
                </a:tc>
                <a:extLst>
                  <a:ext uri="{0D108BD9-81ED-4DB2-BD59-A6C34878D82A}">
                    <a16:rowId xmlns:a16="http://schemas.microsoft.com/office/drawing/2014/main" val="1900719245"/>
                  </a:ext>
                </a:extLst>
              </a:tr>
              <a:tr h="704741">
                <a:tc>
                  <a:txBody>
                    <a:bodyPr/>
                    <a:lstStyle/>
                    <a:p>
                      <a:r>
                        <a:rPr lang="en-US" sz="2600"/>
                        <a:t>Financial Stability</a:t>
                      </a:r>
                    </a:p>
                  </a:txBody>
                  <a:tcPr marL="132735" marR="132735" marT="66367" marB="66367"/>
                </a:tc>
                <a:tc>
                  <a:txBody>
                    <a:bodyPr/>
                    <a:lstStyle/>
                    <a:p>
                      <a:r>
                        <a:rPr lang="en-US" sz="2600" dirty="0"/>
                        <a:t>Financial </a:t>
                      </a:r>
                    </a:p>
                  </a:txBody>
                  <a:tcPr marL="132735" marR="132735" marT="66367" marB="66367"/>
                </a:tc>
                <a:extLst>
                  <a:ext uri="{0D108BD9-81ED-4DB2-BD59-A6C34878D82A}">
                    <a16:rowId xmlns:a16="http://schemas.microsoft.com/office/drawing/2014/main" val="4165858781"/>
                  </a:ext>
                </a:extLst>
              </a:tr>
            </a:tbl>
          </a:graphicData>
        </a:graphic>
      </p:graphicFrame>
    </p:spTree>
    <p:extLst>
      <p:ext uri="{BB962C8B-B14F-4D97-AF65-F5344CB8AC3E}">
        <p14:creationId xmlns:p14="http://schemas.microsoft.com/office/powerpoint/2010/main" val="1245565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al 1: Achieving Sustainable Growth">
            <a:extLst>
              <a:ext uri="{FF2B5EF4-FFF2-40B4-BE49-F238E27FC236}">
                <a16:creationId xmlns:a16="http://schemas.microsoft.com/office/drawing/2014/main" id="{FFB192F0-8F80-43A3-B4DE-49A84EFE4D6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57620" y="191502"/>
            <a:ext cx="5876759" cy="31301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A72A7DB-300E-40BD-9EA1-86E4A4196124}"/>
              </a:ext>
            </a:extLst>
          </p:cNvPr>
          <p:cNvPicPr>
            <a:picLocks noChangeAspect="1"/>
          </p:cNvPicPr>
          <p:nvPr/>
        </p:nvPicPr>
        <p:blipFill>
          <a:blip r:embed="rId4"/>
          <a:stretch>
            <a:fillRect/>
          </a:stretch>
        </p:blipFill>
        <p:spPr>
          <a:xfrm>
            <a:off x="1987825" y="3536315"/>
            <a:ext cx="8216348" cy="3122904"/>
          </a:xfrm>
          <a:prstGeom prst="rect">
            <a:avLst/>
          </a:prstGeom>
        </p:spPr>
      </p:pic>
    </p:spTree>
    <p:extLst>
      <p:ext uri="{BB962C8B-B14F-4D97-AF65-F5344CB8AC3E}">
        <p14:creationId xmlns:p14="http://schemas.microsoft.com/office/powerpoint/2010/main" val="141253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Strengthening Domestic Policy Cooperation </a:t>
            </a:r>
          </a:p>
        </p:txBody>
      </p:sp>
      <p:sp>
        <p:nvSpPr>
          <p:cNvPr id="5" name="Content Placeholder 4">
            <a:extLst>
              <a:ext uri="{FF2B5EF4-FFF2-40B4-BE49-F238E27FC236}">
                <a16:creationId xmlns:a16="http://schemas.microsoft.com/office/drawing/2014/main" id="{FC3CC1CF-A106-417C-BBCD-8B5D6D29AEB4}"/>
              </a:ext>
            </a:extLst>
          </p:cNvPr>
          <p:cNvSpPr>
            <a:spLocks noGrp="1"/>
          </p:cNvSpPr>
          <p:nvPr>
            <p:ph idx="1"/>
          </p:nvPr>
        </p:nvSpPr>
        <p:spPr/>
        <p:txBody>
          <a:bodyPr/>
          <a:lstStyle/>
          <a:p>
            <a:r>
              <a:rPr lang="en-US" dirty="0"/>
              <a:t>Why is it so hard to coordinate policy integration on the domestic level?</a:t>
            </a:r>
          </a:p>
          <a:p>
            <a:r>
              <a:rPr lang="en-US" dirty="0"/>
              <a:t>What is necessary for domestic policy cooperation?</a:t>
            </a:r>
          </a:p>
        </p:txBody>
      </p:sp>
    </p:spTree>
    <p:extLst>
      <p:ext uri="{BB962C8B-B14F-4D97-AF65-F5344CB8AC3E}">
        <p14:creationId xmlns:p14="http://schemas.microsoft.com/office/powerpoint/2010/main" val="4254401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Inclusive Approach to Macroeconomic Theory </a:t>
            </a:r>
          </a:p>
        </p:txBody>
      </p:sp>
      <p:sp>
        <p:nvSpPr>
          <p:cNvPr id="3" name="Content Placeholder 2"/>
          <p:cNvSpPr>
            <a:spLocks noGrp="1"/>
          </p:cNvSpPr>
          <p:nvPr>
            <p:ph idx="1"/>
          </p:nvPr>
        </p:nvSpPr>
        <p:spPr/>
        <p:txBody>
          <a:bodyPr/>
          <a:lstStyle/>
          <a:p>
            <a:r>
              <a:rPr lang="en-US" dirty="0"/>
              <a:t>Focus on the social+ “irrational economic” expectations</a:t>
            </a:r>
          </a:p>
          <a:p>
            <a:r>
              <a:rPr lang="en-US" dirty="0"/>
              <a:t>Who is “homo </a:t>
            </a:r>
            <a:r>
              <a:rPr lang="en-US" dirty="0" err="1"/>
              <a:t>economicus</a:t>
            </a:r>
            <a:r>
              <a:rPr lang="en-US" dirty="0"/>
              <a:t>”?</a:t>
            </a:r>
          </a:p>
          <a:p>
            <a:r>
              <a:rPr lang="en-US" dirty="0"/>
              <a:t>Rational Expectations Approach</a:t>
            </a:r>
          </a:p>
          <a:p>
            <a:r>
              <a:rPr lang="en-US" dirty="0"/>
              <a:t>Financial Market Bubble= Social Fad+ Rational Expectations Approach</a:t>
            </a:r>
          </a:p>
          <a:p>
            <a:r>
              <a:rPr lang="en-US" dirty="0"/>
              <a:t>Behavioral Economics</a:t>
            </a:r>
          </a:p>
        </p:txBody>
      </p:sp>
    </p:spTree>
    <p:extLst>
      <p:ext uri="{BB962C8B-B14F-4D97-AF65-F5344CB8AC3E}">
        <p14:creationId xmlns:p14="http://schemas.microsoft.com/office/powerpoint/2010/main" val="3744903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Toward a More Encompassing View of Macroeconomics </a:t>
            </a:r>
          </a:p>
        </p:txBody>
      </p:sp>
      <p:sp>
        <p:nvSpPr>
          <p:cNvPr id="3" name="Content Placeholder 2"/>
          <p:cNvSpPr>
            <a:spLocks noGrp="1"/>
          </p:cNvSpPr>
          <p:nvPr>
            <p:ph idx="1"/>
          </p:nvPr>
        </p:nvSpPr>
        <p:spPr/>
        <p:txBody>
          <a:bodyPr/>
          <a:lstStyle/>
          <a:p>
            <a:r>
              <a:rPr lang="en-US" dirty="0"/>
              <a:t>What is the current paradigm?</a:t>
            </a:r>
          </a:p>
          <a:p>
            <a:endParaRPr lang="en-US" dirty="0"/>
          </a:p>
        </p:txBody>
      </p:sp>
    </p:spTree>
    <p:extLst>
      <p:ext uri="{BB962C8B-B14F-4D97-AF65-F5344CB8AC3E}">
        <p14:creationId xmlns:p14="http://schemas.microsoft.com/office/powerpoint/2010/main" val="933779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Photocopy trans="100000" detail="10"/>
                    </a14:imgEffect>
                    <a14:imgEffect>
                      <a14:sharpenSoften amount="50000"/>
                    </a14:imgEffect>
                    <a14:imgEffect>
                      <a14:saturation sat="0"/>
                    </a14:imgEffect>
                  </a14:imgLayer>
                </a14:imgProps>
              </a:ext>
            </a:extLst>
          </a:blip>
          <a:srcRect/>
          <a:stretch>
            <a:fillRect t="-12000" b="-12000"/>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44EDE22-C5BE-4AA7-8E12-28946820B9AB}"/>
              </a:ext>
            </a:extLst>
          </p:cNvPr>
          <p:cNvGraphicFramePr>
            <a:graphicFrameLocks noGrp="1"/>
          </p:cNvGraphicFramePr>
          <p:nvPr>
            <p:extLst>
              <p:ext uri="{D42A27DB-BD31-4B8C-83A1-F6EECF244321}">
                <p14:modId xmlns:p14="http://schemas.microsoft.com/office/powerpoint/2010/main" val="894258726"/>
              </p:ext>
            </p:extLst>
          </p:nvPr>
        </p:nvGraphicFramePr>
        <p:xfrm>
          <a:off x="2708265" y="2105202"/>
          <a:ext cx="6773335" cy="1854200"/>
        </p:xfrm>
        <a:graphic>
          <a:graphicData uri="http://schemas.openxmlformats.org/drawingml/2006/table">
            <a:tbl>
              <a:tblPr firstRow="1" bandRow="1">
                <a:tableStyleId>{5C22544A-7EE6-4342-B048-85BDC9FD1C3A}</a:tableStyleId>
              </a:tblPr>
              <a:tblGrid>
                <a:gridCol w="1572187">
                  <a:extLst>
                    <a:ext uri="{9D8B030D-6E8A-4147-A177-3AD203B41FA5}">
                      <a16:colId xmlns:a16="http://schemas.microsoft.com/office/drawing/2014/main" val="3984313375"/>
                    </a:ext>
                  </a:extLst>
                </a:gridCol>
                <a:gridCol w="1137147">
                  <a:extLst>
                    <a:ext uri="{9D8B030D-6E8A-4147-A177-3AD203B41FA5}">
                      <a16:colId xmlns:a16="http://schemas.microsoft.com/office/drawing/2014/main" val="3571517745"/>
                    </a:ext>
                  </a:extLst>
                </a:gridCol>
                <a:gridCol w="1354667">
                  <a:extLst>
                    <a:ext uri="{9D8B030D-6E8A-4147-A177-3AD203B41FA5}">
                      <a16:colId xmlns:a16="http://schemas.microsoft.com/office/drawing/2014/main" val="1349861981"/>
                    </a:ext>
                  </a:extLst>
                </a:gridCol>
                <a:gridCol w="1354667">
                  <a:extLst>
                    <a:ext uri="{9D8B030D-6E8A-4147-A177-3AD203B41FA5}">
                      <a16:colId xmlns:a16="http://schemas.microsoft.com/office/drawing/2014/main" val="690004792"/>
                    </a:ext>
                  </a:extLst>
                </a:gridCol>
                <a:gridCol w="1354667">
                  <a:extLst>
                    <a:ext uri="{9D8B030D-6E8A-4147-A177-3AD203B41FA5}">
                      <a16:colId xmlns:a16="http://schemas.microsoft.com/office/drawing/2014/main" val="2038207678"/>
                    </a:ext>
                  </a:extLst>
                </a:gridCol>
              </a:tblGrid>
              <a:tr h="370840">
                <a:tc>
                  <a:txBody>
                    <a:bodyPr/>
                    <a:lstStyle/>
                    <a:p>
                      <a:endParaRPr lang="en-US" dirty="0"/>
                    </a:p>
                  </a:txBody>
                  <a:tcPr/>
                </a:tc>
                <a:tc>
                  <a:txBody>
                    <a:bodyPr/>
                    <a:lstStyle/>
                    <a:p>
                      <a:r>
                        <a:rPr lang="en-US" dirty="0"/>
                        <a:t>1998</a:t>
                      </a:r>
                    </a:p>
                  </a:txBody>
                  <a:tcPr/>
                </a:tc>
                <a:tc>
                  <a:txBody>
                    <a:bodyPr/>
                    <a:lstStyle/>
                    <a:p>
                      <a:r>
                        <a:rPr lang="en-US" dirty="0"/>
                        <a:t>2004</a:t>
                      </a:r>
                    </a:p>
                  </a:txBody>
                  <a:tcPr/>
                </a:tc>
                <a:tc>
                  <a:txBody>
                    <a:bodyPr/>
                    <a:lstStyle/>
                    <a:p>
                      <a:r>
                        <a:rPr lang="en-US" dirty="0"/>
                        <a:t>2008</a:t>
                      </a:r>
                    </a:p>
                  </a:txBody>
                  <a:tcPr/>
                </a:tc>
                <a:tc>
                  <a:txBody>
                    <a:bodyPr/>
                    <a:lstStyle/>
                    <a:p>
                      <a:r>
                        <a:rPr lang="en-US" dirty="0"/>
                        <a:t>2017</a:t>
                      </a:r>
                    </a:p>
                  </a:txBody>
                  <a:tcPr/>
                </a:tc>
                <a:extLst>
                  <a:ext uri="{0D108BD9-81ED-4DB2-BD59-A6C34878D82A}">
                    <a16:rowId xmlns:a16="http://schemas.microsoft.com/office/drawing/2014/main" val="1521995874"/>
                  </a:ext>
                </a:extLst>
              </a:tr>
              <a:tr h="370840">
                <a:tc>
                  <a:txBody>
                    <a:bodyPr/>
                    <a:lstStyle/>
                    <a:p>
                      <a:r>
                        <a:rPr lang="en-US" dirty="0" err="1"/>
                        <a:t>BoA</a:t>
                      </a:r>
                      <a:endParaRPr lang="en-US" dirty="0"/>
                    </a:p>
                  </a:txBody>
                  <a:tcPr/>
                </a:tc>
                <a:tc>
                  <a:txBody>
                    <a:bodyPr/>
                    <a:lstStyle/>
                    <a:p>
                      <a:r>
                        <a:rPr lang="en-US" dirty="0"/>
                        <a:t>617.6</a:t>
                      </a:r>
                    </a:p>
                  </a:txBody>
                  <a:tcPr/>
                </a:tc>
                <a:tc>
                  <a:txBody>
                    <a:bodyPr/>
                    <a:lstStyle/>
                    <a:p>
                      <a:r>
                        <a:rPr lang="en-US" dirty="0"/>
                        <a:t>1,110</a:t>
                      </a:r>
                    </a:p>
                  </a:txBody>
                  <a:tcPr/>
                </a:tc>
                <a:tc>
                  <a:txBody>
                    <a:bodyPr/>
                    <a:lstStyle/>
                    <a:p>
                      <a:r>
                        <a:rPr lang="en-US" dirty="0"/>
                        <a:t>1,715</a:t>
                      </a:r>
                    </a:p>
                  </a:txBody>
                  <a:tcPr/>
                </a:tc>
                <a:tc>
                  <a:txBody>
                    <a:bodyPr/>
                    <a:lstStyle/>
                    <a:p>
                      <a:r>
                        <a:rPr lang="en-US" dirty="0"/>
                        <a:t>2,281</a:t>
                      </a:r>
                    </a:p>
                  </a:txBody>
                  <a:tcPr/>
                </a:tc>
                <a:extLst>
                  <a:ext uri="{0D108BD9-81ED-4DB2-BD59-A6C34878D82A}">
                    <a16:rowId xmlns:a16="http://schemas.microsoft.com/office/drawing/2014/main" val="136434109"/>
                  </a:ext>
                </a:extLst>
              </a:tr>
              <a:tr h="370840">
                <a:tc>
                  <a:txBody>
                    <a:bodyPr/>
                    <a:lstStyle/>
                    <a:p>
                      <a:r>
                        <a:rPr lang="en-US" dirty="0"/>
                        <a:t>Wells Fargo</a:t>
                      </a:r>
                    </a:p>
                  </a:txBody>
                  <a:tcPr/>
                </a:tc>
                <a:tc>
                  <a:txBody>
                    <a:bodyPr/>
                    <a:lstStyle/>
                    <a:p>
                      <a:r>
                        <a:rPr lang="en-US" dirty="0"/>
                        <a:t>202.5</a:t>
                      </a:r>
                    </a:p>
                  </a:txBody>
                  <a:tcPr/>
                </a:tc>
                <a:tc>
                  <a:txBody>
                    <a:bodyPr/>
                    <a:lstStyle/>
                    <a:p>
                      <a:r>
                        <a:rPr lang="en-US" dirty="0"/>
                        <a:t>427.8</a:t>
                      </a:r>
                    </a:p>
                  </a:txBody>
                  <a:tcPr/>
                </a:tc>
                <a:tc>
                  <a:txBody>
                    <a:bodyPr/>
                    <a:lstStyle/>
                    <a:p>
                      <a:r>
                        <a:rPr lang="en-US" dirty="0"/>
                        <a:t>1,310</a:t>
                      </a:r>
                    </a:p>
                  </a:txBody>
                  <a:tcPr/>
                </a:tc>
                <a:tc>
                  <a:txBody>
                    <a:bodyPr/>
                    <a:lstStyle/>
                    <a:p>
                      <a:r>
                        <a:rPr lang="en-US" dirty="0"/>
                        <a:t>1,952</a:t>
                      </a:r>
                    </a:p>
                  </a:txBody>
                  <a:tcPr/>
                </a:tc>
                <a:extLst>
                  <a:ext uri="{0D108BD9-81ED-4DB2-BD59-A6C34878D82A}">
                    <a16:rowId xmlns:a16="http://schemas.microsoft.com/office/drawing/2014/main" val="67075647"/>
                  </a:ext>
                </a:extLst>
              </a:tr>
              <a:tr h="370840">
                <a:tc>
                  <a:txBody>
                    <a:bodyPr/>
                    <a:lstStyle/>
                    <a:p>
                      <a:r>
                        <a:rPr lang="en-US" dirty="0"/>
                        <a:t>Citi</a:t>
                      </a:r>
                    </a:p>
                  </a:txBody>
                  <a:tcPr/>
                </a:tc>
                <a:tc>
                  <a:txBody>
                    <a:bodyPr/>
                    <a:lstStyle/>
                    <a:p>
                      <a:r>
                        <a:rPr lang="en-US" dirty="0"/>
                        <a:t>256.8</a:t>
                      </a:r>
                    </a:p>
                  </a:txBody>
                  <a:tcPr/>
                </a:tc>
                <a:tc>
                  <a:txBody>
                    <a:bodyPr/>
                    <a:lstStyle/>
                    <a:p>
                      <a:r>
                        <a:rPr lang="en-US" dirty="0"/>
                        <a:t>1,484</a:t>
                      </a:r>
                    </a:p>
                  </a:txBody>
                  <a:tcPr/>
                </a:tc>
                <a:tc>
                  <a:txBody>
                    <a:bodyPr/>
                    <a:lstStyle/>
                    <a:p>
                      <a:r>
                        <a:rPr lang="en-US" dirty="0"/>
                        <a:t>1,938</a:t>
                      </a:r>
                    </a:p>
                  </a:txBody>
                  <a:tcPr/>
                </a:tc>
                <a:tc>
                  <a:txBody>
                    <a:bodyPr/>
                    <a:lstStyle/>
                    <a:p>
                      <a:r>
                        <a:rPr lang="en-US" dirty="0"/>
                        <a:t>1,842</a:t>
                      </a:r>
                    </a:p>
                  </a:txBody>
                  <a:tcPr/>
                </a:tc>
                <a:extLst>
                  <a:ext uri="{0D108BD9-81ED-4DB2-BD59-A6C34878D82A}">
                    <a16:rowId xmlns:a16="http://schemas.microsoft.com/office/drawing/2014/main" val="3739636910"/>
                  </a:ext>
                </a:extLst>
              </a:tr>
              <a:tr h="370840">
                <a:tc>
                  <a:txBody>
                    <a:bodyPr/>
                    <a:lstStyle/>
                    <a:p>
                      <a:r>
                        <a:rPr lang="en-US" dirty="0"/>
                        <a:t>Chase</a:t>
                      </a:r>
                    </a:p>
                  </a:txBody>
                  <a:tcPr/>
                </a:tc>
                <a:tc>
                  <a:txBody>
                    <a:bodyPr/>
                    <a:lstStyle/>
                    <a:p>
                      <a:r>
                        <a:rPr lang="en-US" dirty="0"/>
                        <a:t>740.3</a:t>
                      </a:r>
                    </a:p>
                  </a:txBody>
                  <a:tcPr/>
                </a:tc>
                <a:tc>
                  <a:txBody>
                    <a:bodyPr/>
                    <a:lstStyle/>
                    <a:p>
                      <a:r>
                        <a:rPr lang="en-US" dirty="0"/>
                        <a:t>1,157</a:t>
                      </a:r>
                    </a:p>
                  </a:txBody>
                  <a:tcPr/>
                </a:tc>
                <a:tc>
                  <a:txBody>
                    <a:bodyPr/>
                    <a:lstStyle/>
                    <a:p>
                      <a:r>
                        <a:rPr lang="en-US" dirty="0"/>
                        <a:t>2,175</a:t>
                      </a:r>
                    </a:p>
                  </a:txBody>
                  <a:tcPr/>
                </a:tc>
                <a:tc>
                  <a:txBody>
                    <a:bodyPr/>
                    <a:lstStyle/>
                    <a:p>
                      <a:r>
                        <a:rPr lang="en-US" dirty="0"/>
                        <a:t>2,533</a:t>
                      </a:r>
                    </a:p>
                  </a:txBody>
                  <a:tcPr/>
                </a:tc>
                <a:extLst>
                  <a:ext uri="{0D108BD9-81ED-4DB2-BD59-A6C34878D82A}">
                    <a16:rowId xmlns:a16="http://schemas.microsoft.com/office/drawing/2014/main" val="1002570812"/>
                  </a:ext>
                </a:extLst>
              </a:tr>
            </a:tbl>
          </a:graphicData>
        </a:graphic>
      </p:graphicFrame>
      <p:sp>
        <p:nvSpPr>
          <p:cNvPr id="5" name="TextBox 4">
            <a:extLst>
              <a:ext uri="{FF2B5EF4-FFF2-40B4-BE49-F238E27FC236}">
                <a16:creationId xmlns:a16="http://schemas.microsoft.com/office/drawing/2014/main" id="{21EAB42B-E956-4351-942A-88899ED190A5}"/>
              </a:ext>
            </a:extLst>
          </p:cNvPr>
          <p:cNvSpPr txBox="1"/>
          <p:nvPr/>
        </p:nvSpPr>
        <p:spPr>
          <a:xfrm>
            <a:off x="5476266" y="483215"/>
            <a:ext cx="5042569" cy="1138773"/>
          </a:xfrm>
          <a:prstGeom prst="rect">
            <a:avLst/>
          </a:prstGeom>
          <a:noFill/>
        </p:spPr>
        <p:txBody>
          <a:bodyPr wrap="square" rtlCol="0">
            <a:spAutoFit/>
          </a:bodyPr>
          <a:lstStyle/>
          <a:p>
            <a:r>
              <a:rPr lang="en-US" sz="3400" dirty="0"/>
              <a:t>Big 4 Asset Sizes 1998-2017</a:t>
            </a:r>
          </a:p>
        </p:txBody>
      </p:sp>
      <p:sp>
        <p:nvSpPr>
          <p:cNvPr id="7" name="TextBox 6">
            <a:extLst>
              <a:ext uri="{FF2B5EF4-FFF2-40B4-BE49-F238E27FC236}">
                <a16:creationId xmlns:a16="http://schemas.microsoft.com/office/drawing/2014/main" id="{422AF589-F0F7-4835-9F7B-ADC74DA16FB5}"/>
              </a:ext>
            </a:extLst>
          </p:cNvPr>
          <p:cNvSpPr txBox="1"/>
          <p:nvPr/>
        </p:nvSpPr>
        <p:spPr>
          <a:xfrm>
            <a:off x="2664678" y="3959402"/>
            <a:ext cx="2090637" cy="369332"/>
          </a:xfrm>
          <a:prstGeom prst="rect">
            <a:avLst/>
          </a:prstGeom>
          <a:noFill/>
        </p:spPr>
        <p:txBody>
          <a:bodyPr wrap="none" rtlCol="0">
            <a:spAutoFit/>
          </a:bodyPr>
          <a:lstStyle/>
          <a:p>
            <a:r>
              <a:rPr lang="en-US" dirty="0"/>
              <a:t>* </a:t>
            </a:r>
            <a:r>
              <a:rPr lang="en-US" sz="1400" dirty="0"/>
              <a:t>Figures in Billions of $</a:t>
            </a:r>
          </a:p>
        </p:txBody>
      </p:sp>
    </p:spTree>
    <p:extLst>
      <p:ext uri="{BB962C8B-B14F-4D97-AF65-F5344CB8AC3E}">
        <p14:creationId xmlns:p14="http://schemas.microsoft.com/office/powerpoint/2010/main" val="2515702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r>
              <a:rPr lang="en-US" dirty="0"/>
              <a:t>Compartmentalization vs Integrated Approach?</a:t>
            </a:r>
          </a:p>
          <a:p>
            <a:r>
              <a:rPr lang="en-US" dirty="0"/>
              <a:t>Does fiscal policy work as a form of an effective stimulus?</a:t>
            </a:r>
          </a:p>
          <a:p>
            <a:r>
              <a:rPr lang="en-US" dirty="0"/>
              <a:t>What is the logic behind having more integrated meetings on top of the meeting we already have among “all stars”?</a:t>
            </a:r>
          </a:p>
          <a:p>
            <a:r>
              <a:rPr lang="en-US" dirty="0"/>
              <a:t>How easy/difficult is it </a:t>
            </a:r>
            <a:r>
              <a:rPr lang="en-US"/>
              <a:t>to predict people’s </a:t>
            </a:r>
            <a:r>
              <a:rPr lang="en-US" dirty="0"/>
              <a:t>behavior during periods of bubbles and economic crises?</a:t>
            </a:r>
          </a:p>
        </p:txBody>
      </p:sp>
    </p:spTree>
    <p:extLst>
      <p:ext uri="{BB962C8B-B14F-4D97-AF65-F5344CB8AC3E}">
        <p14:creationId xmlns:p14="http://schemas.microsoft.com/office/powerpoint/2010/main" val="2463367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B395B-016A-42B4-AE28-524D47618685}"/>
              </a:ext>
            </a:extLst>
          </p:cNvPr>
          <p:cNvSpPr>
            <a:spLocks noGrp="1"/>
          </p:cNvSpPr>
          <p:nvPr>
            <p:ph type="title"/>
          </p:nvPr>
        </p:nvSpPr>
        <p:spPr/>
        <p:txBody>
          <a:bodyPr/>
          <a:lstStyle/>
          <a:p>
            <a:r>
              <a:rPr lang="en-US">
                <a:cs typeface="Arial"/>
              </a:rPr>
              <a:t>Introduction</a:t>
            </a:r>
            <a:endParaRPr lang="en-US"/>
          </a:p>
        </p:txBody>
      </p:sp>
      <p:sp>
        <p:nvSpPr>
          <p:cNvPr id="3" name="Content Placeholder 2">
            <a:extLst>
              <a:ext uri="{FF2B5EF4-FFF2-40B4-BE49-F238E27FC236}">
                <a16:creationId xmlns:a16="http://schemas.microsoft.com/office/drawing/2014/main" id="{3963955A-3245-4275-B501-8463A4E013FF}"/>
              </a:ext>
            </a:extLst>
          </p:cNvPr>
          <p:cNvSpPr>
            <a:spLocks noGrp="1"/>
          </p:cNvSpPr>
          <p:nvPr>
            <p:ph idx="1"/>
          </p:nvPr>
        </p:nvSpPr>
        <p:spPr/>
        <p:txBody>
          <a:bodyPr/>
          <a:lstStyle/>
          <a:p>
            <a:pPr marL="344170" indent="-344170"/>
            <a:r>
              <a:rPr lang="en-US">
                <a:cs typeface="Arial"/>
              </a:rPr>
              <a:t>Policy makers missed imbalances</a:t>
            </a:r>
          </a:p>
          <a:p>
            <a:pPr marL="344170" indent="-344170"/>
            <a:r>
              <a:rPr lang="en-US">
                <a:cs typeface="Arial"/>
              </a:rPr>
              <a:t>Potency of policies were overestimated</a:t>
            </a:r>
          </a:p>
          <a:p>
            <a:pPr marL="344170" indent="-344170"/>
            <a:r>
              <a:rPr lang="en-US">
                <a:cs typeface="Arial"/>
              </a:rPr>
              <a:t>US responded with a more integrated approach than Europe</a:t>
            </a:r>
          </a:p>
          <a:p>
            <a:pPr marL="344170" indent="-344170"/>
            <a:r>
              <a:rPr lang="en-US">
                <a:cs typeface="Arial"/>
              </a:rPr>
              <a:t>Policies have been returning to pre-crisis form</a:t>
            </a:r>
          </a:p>
        </p:txBody>
      </p:sp>
    </p:spTree>
    <p:extLst>
      <p:ext uri="{BB962C8B-B14F-4D97-AF65-F5344CB8AC3E}">
        <p14:creationId xmlns:p14="http://schemas.microsoft.com/office/powerpoint/2010/main" val="3131039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27DA-F3DE-4C2A-94BF-A4526E06C81A}"/>
              </a:ext>
            </a:extLst>
          </p:cNvPr>
          <p:cNvSpPr>
            <a:spLocks noGrp="1"/>
          </p:cNvSpPr>
          <p:nvPr>
            <p:ph type="title"/>
          </p:nvPr>
        </p:nvSpPr>
        <p:spPr/>
        <p:txBody>
          <a:bodyPr/>
          <a:lstStyle/>
          <a:p>
            <a:r>
              <a:rPr lang="en-US">
                <a:cs typeface="Arial"/>
              </a:rPr>
              <a:t>Pre-Crisis</a:t>
            </a:r>
            <a:endParaRPr lang="en-US"/>
          </a:p>
        </p:txBody>
      </p:sp>
      <p:sp>
        <p:nvSpPr>
          <p:cNvPr id="3" name="Text Placeholder 2">
            <a:extLst>
              <a:ext uri="{FF2B5EF4-FFF2-40B4-BE49-F238E27FC236}">
                <a16:creationId xmlns:a16="http://schemas.microsoft.com/office/drawing/2014/main" id="{1033F6E4-3484-4CD4-9A69-E3E79DFABB6C}"/>
              </a:ext>
            </a:extLst>
          </p:cNvPr>
          <p:cNvSpPr>
            <a:spLocks noGrp="1"/>
          </p:cNvSpPr>
          <p:nvPr>
            <p:ph type="body" idx="1"/>
          </p:nvPr>
        </p:nvSpPr>
        <p:spPr/>
        <p:txBody>
          <a:bodyPr/>
          <a:lstStyle/>
          <a:p>
            <a:r>
              <a:rPr lang="en-US">
                <a:cs typeface="Arial"/>
              </a:rPr>
              <a:t>Macroeconomic Policy</a:t>
            </a:r>
            <a:endParaRPr lang="en-US"/>
          </a:p>
        </p:txBody>
      </p:sp>
      <p:sp>
        <p:nvSpPr>
          <p:cNvPr id="4" name="Content Placeholder 3">
            <a:extLst>
              <a:ext uri="{FF2B5EF4-FFF2-40B4-BE49-F238E27FC236}">
                <a16:creationId xmlns:a16="http://schemas.microsoft.com/office/drawing/2014/main" id="{F71F0F6D-CFF9-4D8B-9B7E-C7E004D8CE4A}"/>
              </a:ext>
            </a:extLst>
          </p:cNvPr>
          <p:cNvSpPr>
            <a:spLocks noGrp="1"/>
          </p:cNvSpPr>
          <p:nvPr>
            <p:ph sz="half" idx="2"/>
          </p:nvPr>
        </p:nvSpPr>
        <p:spPr/>
        <p:txBody>
          <a:bodyPr vert="horz" lIns="91440" tIns="45720" rIns="91440" bIns="45720" rtlCol="0" anchor="t">
            <a:normAutofit/>
          </a:bodyPr>
          <a:lstStyle/>
          <a:p>
            <a:pPr marL="344170" indent="-344170"/>
            <a:r>
              <a:rPr lang="en-US">
                <a:cs typeface="Arial"/>
              </a:rPr>
              <a:t>Focus on minimizing business cycle fluctuations</a:t>
            </a:r>
          </a:p>
          <a:p>
            <a:pPr marL="344170" indent="-344170"/>
            <a:r>
              <a:rPr lang="en-US">
                <a:cs typeface="Arial"/>
              </a:rPr>
              <a:t>Targeted 2 percent inflation to prevent overheating or slack</a:t>
            </a:r>
          </a:p>
          <a:p>
            <a:pPr marL="344170" indent="-344170"/>
            <a:endParaRPr lang="en-US">
              <a:cs typeface="Arial"/>
            </a:endParaRPr>
          </a:p>
        </p:txBody>
      </p:sp>
      <p:sp>
        <p:nvSpPr>
          <p:cNvPr id="5" name="Text Placeholder 4">
            <a:extLst>
              <a:ext uri="{FF2B5EF4-FFF2-40B4-BE49-F238E27FC236}">
                <a16:creationId xmlns:a16="http://schemas.microsoft.com/office/drawing/2014/main" id="{E05C4B5A-1020-4EA3-A5D6-ACE340118076}"/>
              </a:ext>
            </a:extLst>
          </p:cNvPr>
          <p:cNvSpPr>
            <a:spLocks noGrp="1"/>
          </p:cNvSpPr>
          <p:nvPr>
            <p:ph type="body" sz="quarter" idx="3"/>
          </p:nvPr>
        </p:nvSpPr>
        <p:spPr/>
        <p:txBody>
          <a:bodyPr/>
          <a:lstStyle/>
          <a:p>
            <a:r>
              <a:rPr lang="en-US">
                <a:cs typeface="Arial"/>
              </a:rPr>
              <a:t>Fiscal Policy</a:t>
            </a:r>
            <a:endParaRPr lang="en-US"/>
          </a:p>
        </p:txBody>
      </p:sp>
      <p:sp>
        <p:nvSpPr>
          <p:cNvPr id="6" name="Content Placeholder 5">
            <a:extLst>
              <a:ext uri="{FF2B5EF4-FFF2-40B4-BE49-F238E27FC236}">
                <a16:creationId xmlns:a16="http://schemas.microsoft.com/office/drawing/2014/main" id="{BAE19AFE-BC36-4A59-A046-DEE24CEF8441}"/>
              </a:ext>
            </a:extLst>
          </p:cNvPr>
          <p:cNvSpPr>
            <a:spLocks noGrp="1"/>
          </p:cNvSpPr>
          <p:nvPr>
            <p:ph sz="quarter" idx="4"/>
          </p:nvPr>
        </p:nvSpPr>
        <p:spPr/>
        <p:txBody>
          <a:bodyPr vert="horz" lIns="91440" tIns="45720" rIns="91440" bIns="45720" rtlCol="0" anchor="t">
            <a:normAutofit/>
          </a:bodyPr>
          <a:lstStyle/>
          <a:p>
            <a:pPr marL="344170" indent="-344170"/>
            <a:r>
              <a:rPr lang="en-US">
                <a:cs typeface="Arial"/>
              </a:rPr>
              <a:t>Long term objectives</a:t>
            </a:r>
          </a:p>
          <a:p>
            <a:pPr marL="344170" indent="-344170"/>
            <a:r>
              <a:rPr lang="en-US">
                <a:cs typeface="Arial"/>
              </a:rPr>
              <a:t>Focus on low-sustainable debt and limiting size of government</a:t>
            </a:r>
          </a:p>
          <a:p>
            <a:pPr marL="344170" indent="-344170"/>
            <a:r>
              <a:rPr lang="en-US">
                <a:cs typeface="Arial"/>
              </a:rPr>
              <a:t>Doubts about effectiveness of fiscal stimulus</a:t>
            </a:r>
          </a:p>
        </p:txBody>
      </p:sp>
    </p:spTree>
    <p:extLst>
      <p:ext uri="{BB962C8B-B14F-4D97-AF65-F5344CB8AC3E}">
        <p14:creationId xmlns:p14="http://schemas.microsoft.com/office/powerpoint/2010/main" val="154940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A person sitting on a bench in front of a building&#10;&#10;Description generated with high confidence">
            <a:extLst>
              <a:ext uri="{FF2B5EF4-FFF2-40B4-BE49-F238E27FC236}">
                <a16:creationId xmlns:a16="http://schemas.microsoft.com/office/drawing/2014/main" id="{78455413-C0C6-4DD7-8C0B-ECFBFD7B43BA}"/>
              </a:ext>
            </a:extLst>
          </p:cNvPr>
          <p:cNvPicPr>
            <a:picLocks noChangeAspect="1"/>
          </p:cNvPicPr>
          <p:nvPr/>
        </p:nvPicPr>
        <p:blipFill rotWithShape="1">
          <a:blip r:embed="rId3">
            <a:duotone>
              <a:schemeClr val="bg2">
                <a:shade val="45000"/>
                <a:satMod val="135000"/>
              </a:schemeClr>
              <a:prstClr val="white"/>
            </a:duotone>
            <a:alphaModFix amt="25000"/>
            <a:extLst/>
          </a:blip>
          <a:srcRect l="2"/>
          <a:stretch/>
        </p:blipFill>
        <p:spPr>
          <a:xfrm>
            <a:off x="153" y="10"/>
            <a:ext cx="12191695" cy="6857990"/>
          </a:xfrm>
          <a:prstGeom prst="rect">
            <a:avLst/>
          </a:prstGeom>
        </p:spPr>
      </p:pic>
      <p:sp>
        <p:nvSpPr>
          <p:cNvPr id="2" name="Title 1">
            <a:extLst>
              <a:ext uri="{FF2B5EF4-FFF2-40B4-BE49-F238E27FC236}">
                <a16:creationId xmlns:a16="http://schemas.microsoft.com/office/drawing/2014/main" id="{556707CC-1D49-48C9-8D30-FFE0E63D8AA5}"/>
              </a:ext>
            </a:extLst>
          </p:cNvPr>
          <p:cNvSpPr>
            <a:spLocks noGrp="1"/>
          </p:cNvSpPr>
          <p:nvPr>
            <p:ph type="title"/>
          </p:nvPr>
        </p:nvSpPr>
        <p:spPr/>
        <p:txBody>
          <a:bodyPr>
            <a:normAutofit/>
          </a:bodyPr>
          <a:lstStyle/>
          <a:p>
            <a:pPr algn="l"/>
            <a:r>
              <a:rPr lang="en-US">
                <a:cs typeface="Arial"/>
              </a:rPr>
              <a:t>Financial Crisis</a:t>
            </a:r>
          </a:p>
        </p:txBody>
      </p:sp>
      <p:sp>
        <p:nvSpPr>
          <p:cNvPr id="3" name="Content Placeholder 2">
            <a:extLst>
              <a:ext uri="{FF2B5EF4-FFF2-40B4-BE49-F238E27FC236}">
                <a16:creationId xmlns:a16="http://schemas.microsoft.com/office/drawing/2014/main" id="{3B1F17B3-51B2-4AEC-8743-03CD21FAE685}"/>
              </a:ext>
            </a:extLst>
          </p:cNvPr>
          <p:cNvSpPr>
            <a:spLocks noGrp="1"/>
          </p:cNvSpPr>
          <p:nvPr>
            <p:ph idx="1"/>
          </p:nvPr>
        </p:nvSpPr>
        <p:spPr>
          <a:xfrm>
            <a:off x="2610579" y="2857046"/>
            <a:ext cx="7959560" cy="3997828"/>
          </a:xfrm>
        </p:spPr>
        <p:txBody>
          <a:bodyPr>
            <a:normAutofit/>
          </a:bodyPr>
          <a:lstStyle/>
          <a:p>
            <a:pPr marL="344170" indent="-344170"/>
            <a:r>
              <a:rPr lang="en-US">
                <a:cs typeface="Arial"/>
              </a:rPr>
              <a:t>Financial sector risk had been discounted by models</a:t>
            </a:r>
          </a:p>
          <a:p>
            <a:pPr marL="344170" indent="-344170"/>
            <a:r>
              <a:rPr lang="en-US">
                <a:cs typeface="Arial"/>
              </a:rPr>
              <a:t>Recession drove interest rates to zero</a:t>
            </a:r>
          </a:p>
          <a:p>
            <a:pPr marL="344170" indent="-344170"/>
            <a:r>
              <a:rPr lang="en-US">
                <a:cs typeface="Arial"/>
              </a:rPr>
              <a:t>Responses included quantitative easing and fiscal stimulus</a:t>
            </a:r>
          </a:p>
          <a:p>
            <a:pPr marL="795020" lvl="1" indent="-337820"/>
            <a:r>
              <a:rPr lang="en-US">
                <a:cs typeface="Arial"/>
              </a:rPr>
              <a:t>G20 Summit coordinated a global fiscal expansion of 2% of output</a:t>
            </a:r>
          </a:p>
          <a:p>
            <a:pPr marL="344170" indent="-344170"/>
            <a:r>
              <a:rPr lang="en-US">
                <a:cs typeface="Arial"/>
              </a:rPr>
              <a:t>Macro financial policies have been implemented</a:t>
            </a:r>
          </a:p>
        </p:txBody>
      </p:sp>
    </p:spTree>
    <p:extLst>
      <p:ext uri="{BB962C8B-B14F-4D97-AF65-F5344CB8AC3E}">
        <p14:creationId xmlns:p14="http://schemas.microsoft.com/office/powerpoint/2010/main" val="298127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F5DC6-91CF-4F37-87AE-E29485195557}"/>
              </a:ext>
            </a:extLst>
          </p:cNvPr>
          <p:cNvSpPr>
            <a:spLocks noGrp="1"/>
          </p:cNvSpPr>
          <p:nvPr>
            <p:ph type="title"/>
          </p:nvPr>
        </p:nvSpPr>
        <p:spPr/>
        <p:txBody>
          <a:bodyPr/>
          <a:lstStyle/>
          <a:p>
            <a:r>
              <a:rPr lang="en-US">
                <a:cs typeface="Arial"/>
              </a:rPr>
              <a:t>Quantitative Easing</a:t>
            </a:r>
            <a:endParaRPr lang="en-US"/>
          </a:p>
        </p:txBody>
      </p:sp>
      <p:sp>
        <p:nvSpPr>
          <p:cNvPr id="3" name="Content Placeholder 2">
            <a:extLst>
              <a:ext uri="{FF2B5EF4-FFF2-40B4-BE49-F238E27FC236}">
                <a16:creationId xmlns:a16="http://schemas.microsoft.com/office/drawing/2014/main" id="{685E9D63-F2EF-46FB-BBE0-5AFDF735792F}"/>
              </a:ext>
            </a:extLst>
          </p:cNvPr>
          <p:cNvSpPr>
            <a:spLocks noGrp="1"/>
          </p:cNvSpPr>
          <p:nvPr>
            <p:ph idx="1"/>
          </p:nvPr>
        </p:nvSpPr>
        <p:spPr>
          <a:xfrm>
            <a:off x="2773599" y="2588736"/>
            <a:ext cx="7796540" cy="3997828"/>
          </a:xfrm>
        </p:spPr>
        <p:txBody>
          <a:bodyPr/>
          <a:lstStyle/>
          <a:p>
            <a:pPr marL="344170" indent="-344170"/>
            <a:r>
              <a:rPr lang="en-US">
                <a:cs typeface="Arial"/>
              </a:rPr>
              <a:t>Central banks bought large amounts of assets by printing money</a:t>
            </a:r>
          </a:p>
          <a:p>
            <a:pPr marL="344170" indent="-344170"/>
            <a:r>
              <a:rPr lang="en-US">
                <a:cs typeface="Arial"/>
              </a:rPr>
              <a:t>Lower asset supply drove down the interest rates on government bonds</a:t>
            </a:r>
          </a:p>
          <a:p>
            <a:pPr marL="344170" indent="-344170"/>
            <a:r>
              <a:rPr lang="en-US">
                <a:cs typeface="Arial"/>
              </a:rPr>
              <a:t>Increased demand for equities, raising their prices</a:t>
            </a:r>
          </a:p>
          <a:p>
            <a:pPr marL="344170" indent="-344170"/>
            <a:r>
              <a:rPr lang="en-US">
                <a:cs typeface="Arial"/>
              </a:rPr>
              <a:t>Lowered long term interest rates and exchange rate</a:t>
            </a:r>
          </a:p>
        </p:txBody>
      </p:sp>
      <p:pic>
        <p:nvPicPr>
          <p:cNvPr id="4" name="Picture 4">
            <a:extLst>
              <a:ext uri="{FF2B5EF4-FFF2-40B4-BE49-F238E27FC236}">
                <a16:creationId xmlns:a16="http://schemas.microsoft.com/office/drawing/2014/main" id="{0C31EC51-FC79-4B0E-9F6D-B53EE4C01558}"/>
              </a:ext>
            </a:extLst>
          </p:cNvPr>
          <p:cNvPicPr>
            <a:picLocks noChangeAspect="1"/>
          </p:cNvPicPr>
          <p:nvPr/>
        </p:nvPicPr>
        <p:blipFill>
          <a:blip r:embed="rId3"/>
          <a:stretch>
            <a:fillRect/>
          </a:stretch>
        </p:blipFill>
        <p:spPr>
          <a:xfrm>
            <a:off x="2946400" y="917823"/>
            <a:ext cx="3239104" cy="2161830"/>
          </a:xfrm>
          <a:prstGeom prst="rect">
            <a:avLst/>
          </a:prstGeom>
        </p:spPr>
      </p:pic>
    </p:spTree>
    <p:extLst>
      <p:ext uri="{BB962C8B-B14F-4D97-AF65-F5344CB8AC3E}">
        <p14:creationId xmlns:p14="http://schemas.microsoft.com/office/powerpoint/2010/main" val="3695930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12C6E-EA8F-45B5-9677-595076D961BF}"/>
              </a:ext>
            </a:extLst>
          </p:cNvPr>
          <p:cNvSpPr>
            <a:spLocks noGrp="1"/>
          </p:cNvSpPr>
          <p:nvPr>
            <p:ph type="title"/>
          </p:nvPr>
        </p:nvSpPr>
        <p:spPr/>
        <p:txBody>
          <a:bodyPr/>
          <a:lstStyle/>
          <a:p>
            <a:r>
              <a:rPr lang="en-US">
                <a:cs typeface="Arial"/>
              </a:rPr>
              <a:t>US vs. EU Policy Responses</a:t>
            </a:r>
            <a:endParaRPr lang="en-US"/>
          </a:p>
        </p:txBody>
      </p:sp>
      <p:pic>
        <p:nvPicPr>
          <p:cNvPr id="11" name="Picture 11">
            <a:extLst>
              <a:ext uri="{FF2B5EF4-FFF2-40B4-BE49-F238E27FC236}">
                <a16:creationId xmlns:a16="http://schemas.microsoft.com/office/drawing/2014/main" id="{A3825CC9-4EA4-4B8B-AD51-A46D0E151D9D}"/>
              </a:ext>
            </a:extLst>
          </p:cNvPr>
          <p:cNvPicPr>
            <a:picLocks noGrp="1" noChangeAspect="1"/>
          </p:cNvPicPr>
          <p:nvPr>
            <p:ph sz="half" idx="2"/>
          </p:nvPr>
        </p:nvPicPr>
        <p:blipFill>
          <a:blip r:embed="rId2"/>
          <a:stretch>
            <a:fillRect/>
          </a:stretch>
        </p:blipFill>
        <p:spPr>
          <a:xfrm rot="-5400000">
            <a:off x="3143968" y="1404342"/>
            <a:ext cx="1073278" cy="1644711"/>
          </a:xfrm>
          <a:prstGeom prst="rect">
            <a:avLst/>
          </a:prstGeom>
        </p:spPr>
      </p:pic>
      <p:pic>
        <p:nvPicPr>
          <p:cNvPr id="13" name="Picture 13" descr="A close up of a sign&#10;&#10;Description generated with very high confidence">
            <a:extLst>
              <a:ext uri="{FF2B5EF4-FFF2-40B4-BE49-F238E27FC236}">
                <a16:creationId xmlns:a16="http://schemas.microsoft.com/office/drawing/2014/main" id="{275363F9-406B-445B-9B1D-6A9ED5A03194}"/>
              </a:ext>
            </a:extLst>
          </p:cNvPr>
          <p:cNvPicPr>
            <a:picLocks noGrp="1" noChangeAspect="1"/>
          </p:cNvPicPr>
          <p:nvPr>
            <p:ph sz="quarter" idx="4"/>
          </p:nvPr>
        </p:nvPicPr>
        <p:blipFill>
          <a:blip r:embed="rId3"/>
          <a:stretch>
            <a:fillRect/>
          </a:stretch>
        </p:blipFill>
        <p:spPr>
          <a:xfrm>
            <a:off x="7517805" y="1686281"/>
            <a:ext cx="1613799" cy="1088939"/>
          </a:xfrm>
          <a:prstGeom prst="rect">
            <a:avLst/>
          </a:prstGeom>
        </p:spPr>
      </p:pic>
      <p:sp>
        <p:nvSpPr>
          <p:cNvPr id="15" name="TextBox 14">
            <a:extLst>
              <a:ext uri="{FF2B5EF4-FFF2-40B4-BE49-F238E27FC236}">
                <a16:creationId xmlns:a16="http://schemas.microsoft.com/office/drawing/2014/main" id="{1789539F-45AB-41E5-99B8-A0B372805471}"/>
              </a:ext>
            </a:extLst>
          </p:cNvPr>
          <p:cNvSpPr txBox="1"/>
          <p:nvPr/>
        </p:nvSpPr>
        <p:spPr>
          <a:xfrm>
            <a:off x="6664909" y="3289570"/>
            <a:ext cx="3715965" cy="31393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cs typeface="Arial"/>
              </a:rPr>
              <a:t>ECB remained committed to tight monetary policy</a:t>
            </a:r>
          </a:p>
          <a:p>
            <a:pPr marL="285750" indent="-285750">
              <a:buFont typeface="Arial"/>
              <a:buChar char="•"/>
            </a:pPr>
            <a:endParaRPr lang="en-US">
              <a:cs typeface="Arial"/>
            </a:endParaRPr>
          </a:p>
          <a:p>
            <a:pPr marL="285750" indent="-285750">
              <a:buFont typeface="Arial"/>
              <a:buChar char="•"/>
            </a:pPr>
            <a:r>
              <a:rPr lang="en-US">
                <a:cs typeface="Arial"/>
              </a:rPr>
              <a:t>Stability and Growth pack limited fiscal response</a:t>
            </a:r>
          </a:p>
          <a:p>
            <a:pPr marL="285750" indent="-285750">
              <a:buFont typeface="Arial"/>
              <a:buChar char="•"/>
            </a:pPr>
            <a:endParaRPr lang="en-US">
              <a:cs typeface="Arial"/>
            </a:endParaRPr>
          </a:p>
          <a:p>
            <a:pPr marL="285750" indent="-285750">
              <a:buFont typeface="Arial"/>
              <a:buChar char="•"/>
            </a:pPr>
            <a:r>
              <a:rPr lang="en-US">
                <a:cs typeface="Arial"/>
              </a:rPr>
              <a:t>National level structural reforms</a:t>
            </a:r>
          </a:p>
          <a:p>
            <a:pPr marL="285750" indent="-285750">
              <a:buFont typeface="Arial"/>
              <a:buChar char="•"/>
            </a:pPr>
            <a:endParaRPr lang="en-US">
              <a:cs typeface="Arial"/>
            </a:endParaRPr>
          </a:p>
          <a:p>
            <a:pPr marL="285750" indent="-285750">
              <a:buFont typeface="Arial"/>
              <a:buChar char="•"/>
            </a:pPr>
            <a:r>
              <a:rPr lang="en-US">
                <a:cs typeface="Arial"/>
              </a:rPr>
              <a:t>Banks still hold bad loans</a:t>
            </a:r>
          </a:p>
          <a:p>
            <a:pPr marL="285750" indent="-285750">
              <a:buFont typeface="Arial"/>
              <a:buChar char="•"/>
            </a:pPr>
            <a:endParaRPr lang="en-US">
              <a:cs typeface="Arial"/>
            </a:endParaRPr>
          </a:p>
          <a:p>
            <a:pPr marL="285750" indent="-285750">
              <a:buFont typeface="Arial"/>
              <a:buChar char="•"/>
            </a:pPr>
            <a:r>
              <a:rPr lang="en-US">
                <a:cs typeface="Arial"/>
              </a:rPr>
              <a:t>Less strong recovery</a:t>
            </a:r>
          </a:p>
        </p:txBody>
      </p:sp>
      <p:sp>
        <p:nvSpPr>
          <p:cNvPr id="16" name="TextBox 15">
            <a:extLst>
              <a:ext uri="{FF2B5EF4-FFF2-40B4-BE49-F238E27FC236}">
                <a16:creationId xmlns:a16="http://schemas.microsoft.com/office/drawing/2014/main" id="{CB681467-4310-4B15-A6B0-5B74B990018A}"/>
              </a:ext>
            </a:extLst>
          </p:cNvPr>
          <p:cNvSpPr txBox="1"/>
          <p:nvPr/>
        </p:nvSpPr>
        <p:spPr>
          <a:xfrm>
            <a:off x="1765571" y="3289570"/>
            <a:ext cx="4056433" cy="31393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Fiscal stimulus package</a:t>
            </a:r>
          </a:p>
          <a:p>
            <a:pPr marL="285750" indent="-285750">
              <a:buFont typeface="Arial"/>
              <a:buChar char="•"/>
            </a:pPr>
            <a:endParaRPr lang="en-US" dirty="0">
              <a:cs typeface="Arial"/>
            </a:endParaRPr>
          </a:p>
          <a:p>
            <a:pPr marL="285750" indent="-285750">
              <a:buFont typeface="Arial"/>
              <a:buChar char="•"/>
            </a:pPr>
            <a:r>
              <a:rPr lang="en-US" dirty="0">
                <a:cs typeface="Arial"/>
              </a:rPr>
              <a:t>Quantitative Easing</a:t>
            </a:r>
          </a:p>
          <a:p>
            <a:pPr marL="285750" indent="-285750">
              <a:buFont typeface="Arial"/>
              <a:buChar char="•"/>
            </a:pPr>
            <a:endParaRPr lang="en-US" dirty="0">
              <a:cs typeface="Arial"/>
            </a:endParaRPr>
          </a:p>
          <a:p>
            <a:pPr marL="285750" indent="-285750">
              <a:buFont typeface="Arial"/>
              <a:buChar char="•"/>
            </a:pPr>
            <a:r>
              <a:rPr lang="en-US" dirty="0">
                <a:cs typeface="Arial"/>
              </a:rPr>
              <a:t>Tough stress tests to encourage increased capital buffers</a:t>
            </a:r>
          </a:p>
          <a:p>
            <a:pPr marL="285750" indent="-285750">
              <a:buFont typeface="Arial"/>
              <a:buChar char="•"/>
            </a:pPr>
            <a:endParaRPr lang="en-US" dirty="0">
              <a:cs typeface="Arial"/>
            </a:endParaRPr>
          </a:p>
          <a:p>
            <a:pPr marL="285750" indent="-285750">
              <a:buFont typeface="Arial"/>
              <a:buChar char="•"/>
            </a:pPr>
            <a:r>
              <a:rPr lang="en-US" dirty="0">
                <a:cs typeface="Arial"/>
              </a:rPr>
              <a:t>Banks foreclosed on bad loans</a:t>
            </a:r>
          </a:p>
          <a:p>
            <a:pPr marL="285750" indent="-285750">
              <a:buFont typeface="Arial"/>
              <a:buChar char="•"/>
            </a:pPr>
            <a:endParaRPr lang="en-US" dirty="0">
              <a:cs typeface="Arial"/>
            </a:endParaRPr>
          </a:p>
          <a:p>
            <a:pPr marL="285750" indent="-285750">
              <a:buFont typeface="Arial"/>
              <a:buChar char="•"/>
            </a:pPr>
            <a:r>
              <a:rPr lang="en-US" dirty="0">
                <a:cs typeface="Arial"/>
              </a:rPr>
              <a:t>Stronger recovery</a:t>
            </a:r>
          </a:p>
          <a:p>
            <a:pPr marL="285750" indent="-285750">
              <a:buFont typeface="Arial"/>
              <a:buChar char="•"/>
            </a:pPr>
            <a:endParaRPr lang="en-US" dirty="0">
              <a:cs typeface="Arial"/>
            </a:endParaRPr>
          </a:p>
        </p:txBody>
      </p:sp>
    </p:spTree>
    <p:extLst>
      <p:ext uri="{BB962C8B-B14F-4D97-AF65-F5344CB8AC3E}">
        <p14:creationId xmlns:p14="http://schemas.microsoft.com/office/powerpoint/2010/main" val="11447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0502E-A7E6-4EB6-B101-D6E4C80E0936}"/>
              </a:ext>
            </a:extLst>
          </p:cNvPr>
          <p:cNvSpPr>
            <a:spLocks noGrp="1"/>
          </p:cNvSpPr>
          <p:nvPr>
            <p:ph type="title"/>
          </p:nvPr>
        </p:nvSpPr>
        <p:spPr/>
        <p:txBody>
          <a:bodyPr/>
          <a:lstStyle/>
          <a:p>
            <a:r>
              <a:rPr lang="en-US">
                <a:cs typeface="Arial"/>
              </a:rPr>
              <a:t>Macro Financial Policy</a:t>
            </a:r>
            <a:endParaRPr lang="en-US"/>
          </a:p>
        </p:txBody>
      </p:sp>
      <p:sp>
        <p:nvSpPr>
          <p:cNvPr id="3" name="Content Placeholder 2">
            <a:extLst>
              <a:ext uri="{FF2B5EF4-FFF2-40B4-BE49-F238E27FC236}">
                <a16:creationId xmlns:a16="http://schemas.microsoft.com/office/drawing/2014/main" id="{786A9599-83F6-4350-952B-941368FE9ABC}"/>
              </a:ext>
            </a:extLst>
          </p:cNvPr>
          <p:cNvSpPr>
            <a:spLocks noGrp="1"/>
          </p:cNvSpPr>
          <p:nvPr>
            <p:ph idx="1"/>
          </p:nvPr>
        </p:nvSpPr>
        <p:spPr/>
        <p:txBody>
          <a:bodyPr/>
          <a:lstStyle/>
          <a:p>
            <a:pPr marL="344170" indent="-344170"/>
            <a:r>
              <a:rPr lang="en-US">
                <a:cs typeface="Arial"/>
              </a:rPr>
              <a:t>Designed to avoid system risks that may trigger recessions</a:t>
            </a:r>
          </a:p>
          <a:p>
            <a:pPr marL="344170" indent="-344170"/>
            <a:r>
              <a:rPr lang="en-US">
                <a:cs typeface="Arial"/>
              </a:rPr>
              <a:t>Examples</a:t>
            </a:r>
          </a:p>
          <a:p>
            <a:pPr marL="795020" lvl="1" indent="-337820"/>
            <a:r>
              <a:rPr lang="en-US">
                <a:cs typeface="Arial"/>
              </a:rPr>
              <a:t>Capping mortgage debt relative to value of home</a:t>
            </a:r>
          </a:p>
          <a:p>
            <a:pPr marL="795020" lvl="1" indent="-337820"/>
            <a:r>
              <a:rPr lang="en-US">
                <a:cs typeface="Arial"/>
              </a:rPr>
              <a:t>Limit mortgage size relative to income</a:t>
            </a:r>
          </a:p>
          <a:p>
            <a:pPr marL="344170" indent="-344170"/>
            <a:r>
              <a:rPr lang="en-US">
                <a:cs typeface="Arial"/>
              </a:rPr>
              <a:t>Generally involves the central bank</a:t>
            </a:r>
          </a:p>
          <a:p>
            <a:pPr marL="795020" lvl="1" indent="-337820"/>
            <a:endParaRPr lang="en-US">
              <a:cs typeface="Arial"/>
            </a:endParaRPr>
          </a:p>
        </p:txBody>
      </p:sp>
    </p:spTree>
    <p:extLst>
      <p:ext uri="{BB962C8B-B14F-4D97-AF65-F5344CB8AC3E}">
        <p14:creationId xmlns:p14="http://schemas.microsoft.com/office/powerpoint/2010/main" val="3227532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80D9-7DAE-44B9-B708-482B3747779A}"/>
              </a:ext>
            </a:extLst>
          </p:cNvPr>
          <p:cNvSpPr>
            <a:spLocks noGrp="1"/>
          </p:cNvSpPr>
          <p:nvPr>
            <p:ph type="title"/>
          </p:nvPr>
        </p:nvSpPr>
        <p:spPr/>
        <p:txBody>
          <a:bodyPr/>
          <a:lstStyle/>
          <a:p>
            <a:r>
              <a:rPr lang="en-US">
                <a:cs typeface="Arial"/>
              </a:rPr>
              <a:t>Policy Compartmentalization</a:t>
            </a:r>
            <a:endParaRPr lang="en-US"/>
          </a:p>
        </p:txBody>
      </p:sp>
      <p:sp>
        <p:nvSpPr>
          <p:cNvPr id="3" name="Content Placeholder 2">
            <a:extLst>
              <a:ext uri="{FF2B5EF4-FFF2-40B4-BE49-F238E27FC236}">
                <a16:creationId xmlns:a16="http://schemas.microsoft.com/office/drawing/2014/main" id="{4C166575-33B9-4AF4-A08C-3FA1357727AE}"/>
              </a:ext>
            </a:extLst>
          </p:cNvPr>
          <p:cNvSpPr>
            <a:spLocks noGrp="1"/>
          </p:cNvSpPr>
          <p:nvPr>
            <p:ph idx="1"/>
          </p:nvPr>
        </p:nvSpPr>
        <p:spPr/>
        <p:txBody>
          <a:bodyPr>
            <a:normAutofit fontScale="92500" lnSpcReduction="20000"/>
          </a:bodyPr>
          <a:lstStyle/>
          <a:p>
            <a:pPr marL="344170" indent="-344170"/>
            <a:r>
              <a:rPr lang="en-US">
                <a:cs typeface="Arial"/>
              </a:rPr>
              <a:t>Monetary policy is "too blunt" for financial stability</a:t>
            </a:r>
          </a:p>
          <a:p>
            <a:pPr marL="344170" indent="-344170"/>
            <a:r>
              <a:rPr lang="en-US">
                <a:cs typeface="Arial"/>
              </a:rPr>
              <a:t>Used in the 1960s to achieve full employment and external balance</a:t>
            </a:r>
          </a:p>
          <a:p>
            <a:pPr marL="344170" indent="-344170"/>
            <a:r>
              <a:rPr lang="en-US">
                <a:cs typeface="Arial"/>
              </a:rPr>
              <a:t>High inflation from government intervention in the 70's</a:t>
            </a:r>
          </a:p>
          <a:p>
            <a:pPr marL="344170" indent="-344170"/>
            <a:r>
              <a:rPr lang="en-US">
                <a:cs typeface="Arial"/>
              </a:rPr>
              <a:t>Embraced pro-market approach of Reagan and Thatcher in the 1980's</a:t>
            </a:r>
          </a:p>
          <a:p>
            <a:pPr marL="344170" indent="-344170"/>
            <a:r>
              <a:rPr lang="en-US">
                <a:cs typeface="Arial"/>
              </a:rPr>
              <a:t>Still divide responsibility for financial stability and taming the business cycle in separate agencies </a:t>
            </a:r>
          </a:p>
          <a:p>
            <a:pPr marL="344170" indent="-344170"/>
            <a:r>
              <a:rPr lang="en-US">
                <a:cs typeface="Arial"/>
              </a:rPr>
              <a:t>Can cause "tunnel vision"</a:t>
            </a:r>
          </a:p>
          <a:p>
            <a:pPr marL="344170" indent="-344170"/>
            <a:r>
              <a:rPr lang="en-US">
                <a:cs typeface="Arial"/>
              </a:rPr>
              <a:t>The narrow view caused regulators to miss systemic risks</a:t>
            </a:r>
          </a:p>
        </p:txBody>
      </p:sp>
    </p:spTree>
    <p:extLst>
      <p:ext uri="{BB962C8B-B14F-4D97-AF65-F5344CB8AC3E}">
        <p14:creationId xmlns:p14="http://schemas.microsoft.com/office/powerpoint/2010/main" val="805811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80D9-7DAE-44B9-B708-482B3747779A}"/>
              </a:ext>
            </a:extLst>
          </p:cNvPr>
          <p:cNvSpPr>
            <a:spLocks noGrp="1"/>
          </p:cNvSpPr>
          <p:nvPr>
            <p:ph type="title"/>
          </p:nvPr>
        </p:nvSpPr>
        <p:spPr/>
        <p:txBody>
          <a:bodyPr/>
          <a:lstStyle/>
          <a:p>
            <a:r>
              <a:rPr lang="en-US" dirty="0">
                <a:cs typeface="Arial"/>
              </a:rPr>
              <a:t>More Inclusive View of Macroeconomics</a:t>
            </a:r>
            <a:br>
              <a:rPr lang="en-US" dirty="0">
                <a:cs typeface="Arial"/>
              </a:rPr>
            </a:br>
            <a:r>
              <a:rPr lang="en-US" dirty="0">
                <a:cs typeface="Arial"/>
              </a:rPr>
              <a:t>Along Three Dimensions</a:t>
            </a:r>
            <a:endParaRPr lang="en-US" dirty="0"/>
          </a:p>
        </p:txBody>
      </p:sp>
      <p:sp>
        <p:nvSpPr>
          <p:cNvPr id="3" name="Content Placeholder 2">
            <a:extLst>
              <a:ext uri="{FF2B5EF4-FFF2-40B4-BE49-F238E27FC236}">
                <a16:creationId xmlns:a16="http://schemas.microsoft.com/office/drawing/2014/main" id="{4C166575-33B9-4AF4-A08C-3FA1357727AE}"/>
              </a:ext>
            </a:extLst>
          </p:cNvPr>
          <p:cNvSpPr>
            <a:spLocks noGrp="1"/>
          </p:cNvSpPr>
          <p:nvPr>
            <p:ph idx="1"/>
          </p:nvPr>
        </p:nvSpPr>
        <p:spPr/>
        <p:txBody>
          <a:bodyPr>
            <a:normAutofit/>
          </a:bodyPr>
          <a:lstStyle/>
          <a:p>
            <a:r>
              <a:rPr lang="en-US" sz="2500" dirty="0"/>
              <a:t>Expanding the Focus on Macroeconomics</a:t>
            </a:r>
          </a:p>
          <a:p>
            <a:r>
              <a:rPr lang="en-US" sz="2500" dirty="0"/>
              <a:t>Strengthening Domestic Policy Cooperation</a:t>
            </a:r>
          </a:p>
          <a:p>
            <a:r>
              <a:rPr lang="en-US" sz="2500" dirty="0"/>
              <a:t>A  More Inclusive Approach to Macroeconomic Theory</a:t>
            </a:r>
          </a:p>
        </p:txBody>
      </p:sp>
    </p:spTree>
    <p:extLst>
      <p:ext uri="{BB962C8B-B14F-4D97-AF65-F5344CB8AC3E}">
        <p14:creationId xmlns:p14="http://schemas.microsoft.com/office/powerpoint/2010/main" val="28769311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364</TotalTime>
  <Words>1994</Words>
  <Application>Microsoft Office PowerPoint</Application>
  <PresentationFormat>Widescreen</PresentationFormat>
  <Paragraphs>191</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Madison</vt:lpstr>
      <vt:lpstr>Making Macroeconomics More Relevant Diana Terzyan &amp; Nathan Lotze</vt:lpstr>
      <vt:lpstr>Introduction</vt:lpstr>
      <vt:lpstr>Pre-Crisis</vt:lpstr>
      <vt:lpstr>Financial Crisis</vt:lpstr>
      <vt:lpstr>Quantitative Easing</vt:lpstr>
      <vt:lpstr>US vs. EU Policy Responses</vt:lpstr>
      <vt:lpstr>Macro Financial Policy</vt:lpstr>
      <vt:lpstr>Policy Compartmentalization</vt:lpstr>
      <vt:lpstr>More Inclusive View of Macroeconomics Along Three Dimensions</vt:lpstr>
      <vt:lpstr>Expanding the Focus of Macroeconomics</vt:lpstr>
      <vt:lpstr>PowerPoint Presentation</vt:lpstr>
      <vt:lpstr>Strengthening Domestic Policy Cooperation </vt:lpstr>
      <vt:lpstr>A More Inclusive Approach to Macroeconomic Theory </vt:lpstr>
      <vt:lpstr>Toward a More Encompassing View of Macroeconomics </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Macroeconomics More Relevant Diana Terzyan &amp; Nathan Lotze</dc:title>
  <dc:creator>Diana Terzyan</dc:creator>
  <cp:lastModifiedBy>dterzyan</cp:lastModifiedBy>
  <cp:revision>5</cp:revision>
  <dcterms:created xsi:type="dcterms:W3CDTF">2018-12-03T19:35:40Z</dcterms:created>
  <dcterms:modified xsi:type="dcterms:W3CDTF">2018-12-05T19:03:41Z</dcterms:modified>
</cp:coreProperties>
</file>