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28"/>
  </p:notesMasterIdLst>
  <p:handoutMasterIdLst>
    <p:handoutMasterId r:id="rId29"/>
  </p:handoutMasterIdLst>
  <p:sldIdLst>
    <p:sldId id="265" r:id="rId5"/>
    <p:sldId id="266" r:id="rId6"/>
    <p:sldId id="270" r:id="rId7"/>
    <p:sldId id="287" r:id="rId8"/>
    <p:sldId id="281" r:id="rId9"/>
    <p:sldId id="282" r:id="rId10"/>
    <p:sldId id="294" r:id="rId11"/>
    <p:sldId id="288" r:id="rId12"/>
    <p:sldId id="283" r:id="rId13"/>
    <p:sldId id="271" r:id="rId14"/>
    <p:sldId id="272" r:id="rId15"/>
    <p:sldId id="291" r:id="rId16"/>
    <p:sldId id="273" r:id="rId17"/>
    <p:sldId id="289" r:id="rId18"/>
    <p:sldId id="286" r:id="rId19"/>
    <p:sldId id="284" r:id="rId20"/>
    <p:sldId id="285" r:id="rId21"/>
    <p:sldId id="295" r:id="rId22"/>
    <p:sldId id="274" r:id="rId23"/>
    <p:sldId id="275" r:id="rId24"/>
    <p:sldId id="292" r:id="rId25"/>
    <p:sldId id="293" r:id="rId26"/>
    <p:sldId id="29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26" autoAdjust="0"/>
    <p:restoredTop sz="94660"/>
  </p:normalViewPr>
  <p:slideViewPr>
    <p:cSldViewPr snapToGrid="0" showGuides="1">
      <p:cViewPr varScale="1">
        <p:scale>
          <a:sx n="116" d="100"/>
          <a:sy n="116" d="100"/>
        </p:scale>
        <p:origin x="348"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11/29/2018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11/29/2018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11/29/2018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AB7D7-3608-4730-B2E2-670834DF882C}" type="datetimeFigureOut">
              <a:rPr lang="en-US" smtClean="0"/>
              <a:t>11/29/2018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AB7D7-3608-4730-B2E2-670834DF882C}" type="datetimeFigureOut">
              <a:rPr lang="en-US" smtClean="0"/>
              <a:t>11/29/2018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11/29/2018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11/29/2018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t>11/29/2018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EAB7D7-3608-4730-B2E2-670834DF882C}" type="datetimeFigureOut">
              <a:rPr lang="en-US" smtClean="0"/>
              <a:t>11/29/2018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EAB7D7-3608-4730-B2E2-670834DF882C}" type="datetimeFigureOut">
              <a:rPr lang="en-US" smtClean="0"/>
              <a:t>11/29/2018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EAB7D7-3608-4730-B2E2-670834DF882C}" type="datetimeFigureOut">
              <a:rPr lang="en-US" smtClean="0"/>
              <a:t>11/29/2018</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11/29/2018</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11/29/2018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11/29/2018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11/29/2018</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6.xml"/><Relationship Id="rId1" Type="http://schemas.openxmlformats.org/officeDocument/2006/relationships/video" Target="https://www.youtube.com/embed/raFwnCswpt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784475" y="786062"/>
            <a:ext cx="11006471" cy="3834064"/>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6000" kern="1200">
                <a:solidFill>
                  <a:schemeClr val="accent1">
                    <a:lumMod val="75000"/>
                  </a:schemeClr>
                </a:solidFill>
                <a:latin typeface="+mj-lt"/>
                <a:ea typeface="+mj-ea"/>
                <a:cs typeface="+mj-cs"/>
              </a:defRPr>
            </a:lvl1pPr>
          </a:lstStyle>
          <a:p>
            <a:pPr algn="l"/>
            <a:r>
              <a:rPr lang="en-US" dirty="0" smtClean="0"/>
              <a:t>Chapter 7</a:t>
            </a:r>
          </a:p>
          <a:p>
            <a:r>
              <a:rPr lang="en-US" sz="4000" dirty="0"/>
              <a:t>W</a:t>
            </a:r>
            <a:r>
              <a:rPr lang="en-US" sz="4000" dirty="0" smtClean="0"/>
              <a:t>ill Revamped Financial Regulations Work?</a:t>
            </a:r>
            <a:endParaRPr lang="en-US" sz="4000" dirty="0"/>
          </a:p>
        </p:txBody>
      </p:sp>
      <p:sp>
        <p:nvSpPr>
          <p:cNvPr id="5" name="Subtitle 4"/>
          <p:cNvSpPr txBox="1">
            <a:spLocks/>
          </p:cNvSpPr>
          <p:nvPr/>
        </p:nvSpPr>
        <p:spPr>
          <a:xfrm>
            <a:off x="-290344" y="4620126"/>
            <a:ext cx="7848600" cy="1143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ct val="30000"/>
              </a:spcBef>
              <a:buClr>
                <a:schemeClr val="accent3"/>
              </a:buClr>
              <a:buFont typeface="Arial" panose="020B0604020202020204" pitchFamily="34" charset="0"/>
              <a:buNone/>
              <a:defRPr sz="2400" kern="1200">
                <a:solidFill>
                  <a:schemeClr val="accent3">
                    <a:lumMod val="50000"/>
                  </a:schemeClr>
                </a:solidFill>
                <a:latin typeface="+mn-lt"/>
                <a:ea typeface="+mn-ea"/>
                <a:cs typeface="+mn-cs"/>
              </a:defRPr>
            </a:lvl1pPr>
            <a:lvl2pPr marL="457200" indent="0" algn="ctr" defTabSz="914400" rtl="0" eaLnBrk="1" latinLnBrk="0" hangingPunct="1">
              <a:lnSpc>
                <a:spcPct val="90000"/>
              </a:lnSpc>
              <a:spcBef>
                <a:spcPct val="30000"/>
              </a:spcBef>
              <a:buClr>
                <a:schemeClr val="accent3"/>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ct val="30000"/>
              </a:spcBef>
              <a:buClr>
                <a:schemeClr val="accent3"/>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ct val="30000"/>
              </a:spcBef>
              <a:buClr>
                <a:schemeClr val="accent3"/>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ct val="30000"/>
              </a:spcBef>
              <a:buClr>
                <a:schemeClr val="accent3"/>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Xiaoxiao</a:t>
            </a:r>
            <a:r>
              <a:rPr lang="en-US" dirty="0" smtClean="0"/>
              <a:t> Feng, Michael Morgan</a:t>
            </a:r>
            <a:endParaRPr lang="en-US" dirty="0"/>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666582" y="675691"/>
            <a:ext cx="9753600" cy="1325562"/>
          </a:xfrm>
          <a:prstGeom prst="rect">
            <a:avLst/>
          </a:prstGeom>
        </p:spPr>
        <p:txBody>
          <a:bodyPr/>
          <a:lst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a:lstStyle>
          <a:p>
            <a:r>
              <a:rPr lang="en-US" smtClean="0"/>
              <a:t>Euro Area core and periphery banks after the crisis</a:t>
            </a:r>
            <a:endParaRPr lang="en-US" dirty="0"/>
          </a:p>
        </p:txBody>
      </p:sp>
      <p:sp>
        <p:nvSpPr>
          <p:cNvPr id="3" name="Text Placeholder 2"/>
          <p:cNvSpPr txBox="1">
            <a:spLocks/>
          </p:cNvSpPr>
          <p:nvPr/>
        </p:nvSpPr>
        <p:spPr>
          <a:xfrm>
            <a:off x="640096" y="2229853"/>
            <a:ext cx="6248399" cy="4343400"/>
          </a:xfrm>
          <a:prstGeom prst="rect">
            <a:avLst/>
          </a:prstGeom>
        </p:spPr>
        <p:txBody>
          <a:bodyPr>
            <a:normAutofit/>
          </a:bodyPr>
          <a:lst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r>
              <a:rPr lang="en-US" sz="2000" dirty="0" smtClean="0"/>
              <a:t>Financial boom of 2002</a:t>
            </a:r>
          </a:p>
          <a:p>
            <a:pPr marL="800100" lvl="1" indent="-342900"/>
            <a:r>
              <a:rPr lang="en-US" sz="1600" dirty="0" smtClean="0"/>
              <a:t>Banking systems before 2002 were in stable condition</a:t>
            </a:r>
          </a:p>
          <a:p>
            <a:pPr marL="800100" lvl="1" indent="-342900"/>
            <a:r>
              <a:rPr lang="en-US" sz="1600" dirty="0" smtClean="0"/>
              <a:t>In 2002, SEC made the decision to widen the collateral eligible for repos, creating a financial boom for mostly banks in the US and Europe.</a:t>
            </a:r>
          </a:p>
          <a:p>
            <a:r>
              <a:rPr lang="en-US" sz="2000" dirty="0" smtClean="0"/>
              <a:t>Since 2009, banking system has started to shrink</a:t>
            </a:r>
          </a:p>
          <a:p>
            <a:pPr marL="800100" lvl="1" indent="-342900"/>
            <a:r>
              <a:rPr lang="en-US" sz="1600" dirty="0" smtClean="0"/>
              <a:t>Banks in 2009 are 300 percent output compared to 2002</a:t>
            </a:r>
          </a:p>
          <a:p>
            <a:pPr marL="800100" lvl="1" indent="-342900"/>
            <a:r>
              <a:rPr lang="en-US" sz="1600" dirty="0" smtClean="0"/>
              <a:t>Euro area core banks shrank more than Euro area periphery banks</a:t>
            </a:r>
          </a:p>
          <a:p>
            <a:pPr marL="1257300" lvl="2" indent="-342900"/>
            <a:r>
              <a:rPr lang="en-US" dirty="0" smtClean="0"/>
              <a:t>Core banks reduced investment banking</a:t>
            </a:r>
          </a:p>
          <a:p>
            <a:pPr marL="1257300" lvl="2" indent="-342900"/>
            <a:r>
              <a:rPr lang="en-US" dirty="0" smtClean="0"/>
              <a:t>Periphery banks increased government debts</a:t>
            </a:r>
            <a:endParaRPr lang="en-US" dirty="0"/>
          </a:p>
        </p:txBody>
      </p:sp>
      <p:pic>
        <p:nvPicPr>
          <p:cNvPr id="4" name="Content Placeholder 4"/>
          <p:cNvPicPr>
            <a:picLocks noChangeAspect="1"/>
          </p:cNvPicPr>
          <p:nvPr/>
        </p:nvPicPr>
        <p:blipFill>
          <a:blip r:embed="rId2"/>
          <a:stretch>
            <a:fillRect/>
          </a:stretch>
        </p:blipFill>
        <p:spPr>
          <a:xfrm>
            <a:off x="6888496" y="2001253"/>
            <a:ext cx="4800600" cy="4041383"/>
          </a:xfrm>
          <a:prstGeom prst="rect">
            <a:avLst/>
          </a:prstGeom>
        </p:spPr>
      </p:pic>
    </p:spTree>
    <p:extLst>
      <p:ext uri="{BB962C8B-B14F-4D97-AF65-F5344CB8AC3E}">
        <p14:creationId xmlns:p14="http://schemas.microsoft.com/office/powerpoint/2010/main" val="765044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txBox="1">
            <a:spLocks/>
          </p:cNvSpPr>
          <p:nvPr/>
        </p:nvSpPr>
        <p:spPr>
          <a:xfrm>
            <a:off x="1297825" y="515270"/>
            <a:ext cx="9753600" cy="1325562"/>
          </a:xfrm>
          <a:prstGeom prst="rect">
            <a:avLst/>
          </a:prstGeom>
        </p:spPr>
        <p:txBody>
          <a:bodyPr/>
          <a:lst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a:lstStyle>
          <a:p>
            <a:r>
              <a:rPr lang="en-US" smtClean="0"/>
              <a:t>Euro Area Mega-banks</a:t>
            </a:r>
            <a:endParaRPr lang="en-US" dirty="0"/>
          </a:p>
        </p:txBody>
      </p:sp>
      <p:sp>
        <p:nvSpPr>
          <p:cNvPr id="3" name="Content Placeholder 5"/>
          <p:cNvSpPr txBox="1">
            <a:spLocks/>
          </p:cNvSpPr>
          <p:nvPr/>
        </p:nvSpPr>
        <p:spPr>
          <a:xfrm>
            <a:off x="6892377" y="1840832"/>
            <a:ext cx="4581835" cy="4343400"/>
          </a:xfrm>
          <a:prstGeom prst="rect">
            <a:avLst/>
          </a:prstGeom>
        </p:spPr>
        <p:txBody>
          <a:bodyPr/>
          <a:lst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r>
              <a:rPr lang="en-US" sz="1800" dirty="0" smtClean="0"/>
              <a:t>12 mega-banks still larger than what they were in 2002</a:t>
            </a:r>
          </a:p>
          <a:p>
            <a:pPr marL="0" indent="0">
              <a:buNone/>
            </a:pPr>
            <a:endParaRPr lang="en-US" sz="1800" dirty="0" smtClean="0"/>
          </a:p>
          <a:p>
            <a:pPr marL="800100" lvl="1" indent="-342900"/>
            <a:r>
              <a:rPr lang="en-US" sz="1800" dirty="0" smtClean="0"/>
              <a:t>Most mega-banks received financial support during the crisis except for </a:t>
            </a:r>
            <a:r>
              <a:rPr lang="en-US" sz="1800" dirty="0" err="1" smtClean="0"/>
              <a:t>Dexia</a:t>
            </a:r>
            <a:endParaRPr lang="en-US" sz="1800" dirty="0" smtClean="0"/>
          </a:p>
          <a:p>
            <a:pPr marL="800100" lvl="1" indent="-342900"/>
            <a:r>
              <a:rPr lang="en-US" sz="1800" dirty="0" smtClean="0"/>
              <a:t>Pullback from investment banking was the most important factor because core banks rely more on investment banking</a:t>
            </a:r>
          </a:p>
          <a:p>
            <a:pPr marL="800100" lvl="1" indent="-342900"/>
            <a:r>
              <a:rPr lang="en-US" sz="1800" dirty="0" smtClean="0"/>
              <a:t>As an exception, commercially focused mega-banks such as Santander and BBVA were expanded</a:t>
            </a:r>
          </a:p>
          <a:p>
            <a:pPr marL="800100" lvl="1" indent="-342900"/>
            <a:endParaRPr lang="en-US" dirty="0"/>
          </a:p>
        </p:txBody>
      </p:sp>
      <p:pic>
        <p:nvPicPr>
          <p:cNvPr id="4" name="Content Placeholder 6"/>
          <p:cNvPicPr>
            <a:picLocks noChangeAspect="1"/>
          </p:cNvPicPr>
          <p:nvPr/>
        </p:nvPicPr>
        <p:blipFill>
          <a:blip r:embed="rId2"/>
          <a:stretch>
            <a:fillRect/>
          </a:stretch>
        </p:blipFill>
        <p:spPr>
          <a:xfrm>
            <a:off x="688223" y="1840832"/>
            <a:ext cx="5964118" cy="3810000"/>
          </a:xfrm>
          <a:prstGeom prst="rect">
            <a:avLst/>
          </a:prstGeom>
        </p:spPr>
      </p:pic>
    </p:spTree>
    <p:extLst>
      <p:ext uri="{BB962C8B-B14F-4D97-AF65-F5344CB8AC3E}">
        <p14:creationId xmlns:p14="http://schemas.microsoft.com/office/powerpoint/2010/main" val="3169546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53390" y="1493230"/>
            <a:ext cx="8791074" cy="2878598"/>
          </a:xfrm>
          <a:prstGeom prst="rect">
            <a:avLst/>
          </a:prstGeom>
        </p:spPr>
      </p:pic>
      <p:sp>
        <p:nvSpPr>
          <p:cNvPr id="3" name="Title 2"/>
          <p:cNvSpPr>
            <a:spLocks noGrp="1"/>
          </p:cNvSpPr>
          <p:nvPr>
            <p:ph type="title"/>
          </p:nvPr>
        </p:nvSpPr>
        <p:spPr/>
        <p:txBody>
          <a:bodyPr/>
          <a:lstStyle/>
          <a:p>
            <a:r>
              <a:rPr lang="en-US" dirty="0" smtClean="0"/>
              <a:t>Refresher from chapter 1 and 4</a:t>
            </a:r>
            <a:endParaRPr lang="en-US" dirty="0"/>
          </a:p>
        </p:txBody>
      </p:sp>
      <p:sp>
        <p:nvSpPr>
          <p:cNvPr id="4" name="TextBox 3"/>
          <p:cNvSpPr txBox="1"/>
          <p:nvPr/>
        </p:nvSpPr>
        <p:spPr>
          <a:xfrm>
            <a:off x="2053390" y="4630609"/>
            <a:ext cx="8999621" cy="1200329"/>
          </a:xfrm>
          <a:prstGeom prst="rect">
            <a:avLst/>
          </a:prstGeom>
          <a:noFill/>
          <a:ln>
            <a:solidFill>
              <a:schemeClr val="bg2"/>
            </a:solidFill>
          </a:ln>
        </p:spPr>
        <p:txBody>
          <a:bodyPr wrap="square" rtlCol="0" anchor="ctr" anchorCtr="1">
            <a:spAutoFit/>
          </a:bodyPr>
          <a:lstStyle/>
          <a:p>
            <a:pPr marL="285750" indent="-285750">
              <a:buFont typeface="Arial" panose="020B0604020202020204" pitchFamily="34" charset="0"/>
              <a:buChar char="•"/>
            </a:pPr>
            <a:r>
              <a:rPr lang="en-US" dirty="0" smtClean="0"/>
              <a:t>1996: the banks with the highest Basel ratios were the ones with the highest level of capital</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2008: banks with the highest Basel ratios were NOT the banks with the most capital, but the ones who were the most aggressive in manipulating their risk weights</a:t>
            </a:r>
            <a:endParaRPr lang="en-US" dirty="0"/>
          </a:p>
        </p:txBody>
      </p:sp>
    </p:spTree>
    <p:extLst>
      <p:ext uri="{BB962C8B-B14F-4D97-AF65-F5344CB8AC3E}">
        <p14:creationId xmlns:p14="http://schemas.microsoft.com/office/powerpoint/2010/main" val="2646918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1606633" y="585537"/>
            <a:ext cx="9753600" cy="914400"/>
          </a:xfrm>
          <a:prstGeom prst="rect">
            <a:avLst/>
          </a:prstGeom>
        </p:spPr>
        <p:txBody>
          <a:bodyPr/>
          <a:lst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a:lstStyle>
          <a:p>
            <a:r>
              <a:rPr lang="en-US" dirty="0" smtClean="0"/>
              <a:t>Euro Area bank capital buffers</a:t>
            </a:r>
            <a:endParaRPr lang="en-US" dirty="0"/>
          </a:p>
        </p:txBody>
      </p:sp>
      <p:sp>
        <p:nvSpPr>
          <p:cNvPr id="3" name="Content Placeholder 4"/>
          <p:cNvSpPr txBox="1">
            <a:spLocks/>
          </p:cNvSpPr>
          <p:nvPr/>
        </p:nvSpPr>
        <p:spPr>
          <a:xfrm>
            <a:off x="1473299" y="3968870"/>
            <a:ext cx="10423733" cy="2057400"/>
          </a:xfrm>
          <a:prstGeom prst="rect">
            <a:avLst/>
          </a:prstGeom>
        </p:spPr>
        <p:txBody>
          <a:bodyPr>
            <a:noAutofit/>
          </a:bodyPr>
          <a:lst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r>
              <a:rPr lang="en-US" sz="1800" u="sng" dirty="0" smtClean="0"/>
              <a:t>Bank capital buffers improved compared to 2008</a:t>
            </a:r>
          </a:p>
          <a:p>
            <a:pPr marL="800100" lvl="1" indent="-342900"/>
            <a:r>
              <a:rPr lang="en-US" sz="1800" dirty="0" smtClean="0"/>
              <a:t>Mostly because of tighter regulations</a:t>
            </a:r>
          </a:p>
          <a:p>
            <a:pPr marL="800100" lvl="1" indent="-342900"/>
            <a:r>
              <a:rPr lang="en-US" sz="1800" dirty="0" smtClean="0"/>
              <a:t>Higher risk-weighted capital ratios</a:t>
            </a:r>
          </a:p>
          <a:p>
            <a:pPr marL="800100" lvl="1" indent="-342900"/>
            <a:r>
              <a:rPr lang="en-US" sz="1800" dirty="0" smtClean="0"/>
              <a:t>Less banks with low ratios of equity to assets</a:t>
            </a:r>
          </a:p>
          <a:p>
            <a:r>
              <a:rPr lang="en-US" sz="1800" u="sng" dirty="0" smtClean="0"/>
              <a:t>A few concerns:</a:t>
            </a:r>
          </a:p>
          <a:p>
            <a:pPr marL="800100" lvl="1" indent="-342900"/>
            <a:r>
              <a:rPr lang="en-US" sz="1800" dirty="0" smtClean="0"/>
              <a:t>Did not restore the positive relationship seen in1996</a:t>
            </a:r>
          </a:p>
          <a:p>
            <a:pPr marL="800100" lvl="1" indent="-342900"/>
            <a:r>
              <a:rPr lang="en-US" sz="1800" dirty="0" smtClean="0"/>
              <a:t>As asset prices recover in the future, capital buffers could decrease</a:t>
            </a:r>
          </a:p>
          <a:p>
            <a:endParaRPr lang="en-US" sz="1800" dirty="0"/>
          </a:p>
        </p:txBody>
      </p:sp>
      <p:pic>
        <p:nvPicPr>
          <p:cNvPr id="4" name="Picture 3"/>
          <p:cNvPicPr>
            <a:picLocks noChangeAspect="1"/>
          </p:cNvPicPr>
          <p:nvPr/>
        </p:nvPicPr>
        <p:blipFill>
          <a:blip r:embed="rId2"/>
          <a:stretch>
            <a:fillRect/>
          </a:stretch>
        </p:blipFill>
        <p:spPr>
          <a:xfrm>
            <a:off x="995469" y="1499937"/>
            <a:ext cx="6942323" cy="2273233"/>
          </a:xfrm>
          <a:prstGeom prst="rect">
            <a:avLst/>
          </a:prstGeom>
        </p:spPr>
      </p:pic>
      <p:pic>
        <p:nvPicPr>
          <p:cNvPr id="5" name="Picture 4"/>
          <p:cNvPicPr>
            <a:picLocks noChangeAspect="1"/>
          </p:cNvPicPr>
          <p:nvPr/>
        </p:nvPicPr>
        <p:blipFill>
          <a:blip r:embed="rId3"/>
          <a:stretch>
            <a:fillRect/>
          </a:stretch>
        </p:blipFill>
        <p:spPr>
          <a:xfrm>
            <a:off x="7754699" y="1530707"/>
            <a:ext cx="4044892" cy="2901250"/>
          </a:xfrm>
          <a:prstGeom prst="rect">
            <a:avLst/>
          </a:prstGeom>
        </p:spPr>
      </p:pic>
    </p:spTree>
    <p:extLst>
      <p:ext uri="{BB962C8B-B14F-4D97-AF65-F5344CB8AC3E}">
        <p14:creationId xmlns:p14="http://schemas.microsoft.com/office/powerpoint/2010/main" val="193334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1592" y="2597579"/>
            <a:ext cx="9029700" cy="1325563"/>
          </a:xfrm>
        </p:spPr>
        <p:txBody>
          <a:bodyPr/>
          <a:lstStyle/>
          <a:p>
            <a:r>
              <a:rPr lang="en-US" dirty="0" smtClean="0"/>
              <a:t>Taming the US Shadow Banks</a:t>
            </a:r>
            <a:endParaRPr lang="en-US" dirty="0"/>
          </a:p>
        </p:txBody>
      </p:sp>
    </p:spTree>
    <p:extLst>
      <p:ext uri="{BB962C8B-B14F-4D97-AF65-F5344CB8AC3E}">
        <p14:creationId xmlns:p14="http://schemas.microsoft.com/office/powerpoint/2010/main" val="1563306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876424" y="1122363"/>
            <a:ext cx="8791575" cy="467540"/>
          </a:xfrm>
          <a:prstGeom prst="rect">
            <a:avLst/>
          </a:prstGeom>
        </p:spPr>
        <p:txBody>
          <a:bodyPr>
            <a:normAutofit fontScale="67500" lnSpcReduction="20000"/>
          </a:bodyPr>
          <a:lst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a:lstStyle>
          <a:p>
            <a:r>
              <a:rPr lang="en-US" smtClean="0"/>
              <a:t>Taming the US Shadow Banks</a:t>
            </a:r>
            <a:endParaRPr lang="en-US" dirty="0"/>
          </a:p>
        </p:txBody>
      </p:sp>
      <p:sp>
        <p:nvSpPr>
          <p:cNvPr id="3" name="Subtitle 2"/>
          <p:cNvSpPr txBox="1">
            <a:spLocks/>
          </p:cNvSpPr>
          <p:nvPr/>
        </p:nvSpPr>
        <p:spPr>
          <a:xfrm>
            <a:off x="684212" y="1532239"/>
            <a:ext cx="10692242" cy="4258962"/>
          </a:xfrm>
          <a:prstGeom prst="rect">
            <a:avLst/>
          </a:prstGeom>
        </p:spPr>
        <p:txBody>
          <a:bodyPr>
            <a:normAutofit/>
          </a:bodyPr>
          <a:lst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742950" lvl="1" indent="-285750"/>
            <a:r>
              <a:rPr lang="en-US" dirty="0" smtClean="0"/>
              <a:t>Three underlying causes</a:t>
            </a:r>
          </a:p>
          <a:p>
            <a:pPr marL="1200150" lvl="2" indent="-285750"/>
            <a:r>
              <a:rPr lang="en-US" dirty="0" smtClean="0"/>
              <a:t>Expansion in securitization of mortgages as higher capital buffers for regulated banks provided incentives for them to sell such as loans to shadow banks with lower capital buffers</a:t>
            </a:r>
          </a:p>
          <a:p>
            <a:pPr marL="1200150" lvl="2" indent="-285750"/>
            <a:r>
              <a:rPr lang="en-US" dirty="0" smtClean="0"/>
              <a:t>Lightly regulated shadow banking system</a:t>
            </a:r>
          </a:p>
          <a:p>
            <a:pPr marL="1200150" lvl="2" indent="-285750"/>
            <a:r>
              <a:rPr lang="en-US" dirty="0" smtClean="0"/>
              <a:t>Widening of repo collateral to mortgage-backed securities and foreign bonds led to an increase in private label securitizations based on questionable mortgages and an increase in dollar borrowing and purchase of such US assets by foreign banks</a:t>
            </a:r>
          </a:p>
          <a:p>
            <a:pPr marL="742950" lvl="1" indent="-285750"/>
            <a:r>
              <a:rPr lang="en-US" dirty="0" smtClean="0"/>
              <a:t>US regulatory revamp has largely negated the underlying weaknesses</a:t>
            </a:r>
          </a:p>
          <a:p>
            <a:pPr marL="1200150" lvl="2" indent="-285750"/>
            <a:r>
              <a:rPr lang="en-US" dirty="0" smtClean="0"/>
              <a:t>Brought investment banks under Federal Reserve Regulation</a:t>
            </a:r>
          </a:p>
          <a:p>
            <a:pPr marL="1200150" lvl="2" indent="-285750"/>
            <a:r>
              <a:rPr lang="en-US" dirty="0" smtClean="0"/>
              <a:t>Decrease the size of investment banks</a:t>
            </a:r>
          </a:p>
          <a:p>
            <a:pPr marL="742950" lvl="1" indent="-285750"/>
            <a:r>
              <a:rPr lang="en-US" dirty="0" smtClean="0"/>
              <a:t>Trump Administration seeks to reduce burden for small banks and Volcker Rule</a:t>
            </a:r>
          </a:p>
        </p:txBody>
      </p:sp>
    </p:spTree>
    <p:extLst>
      <p:ext uri="{BB962C8B-B14F-4D97-AF65-F5344CB8AC3E}">
        <p14:creationId xmlns:p14="http://schemas.microsoft.com/office/powerpoint/2010/main" val="176902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876424" y="1122363"/>
            <a:ext cx="8791575" cy="467540"/>
          </a:xfrm>
          <a:prstGeom prst="rect">
            <a:avLst/>
          </a:prstGeom>
        </p:spPr>
        <p:txBody>
          <a:bodyPr>
            <a:normAutofit fontScale="67500" lnSpcReduction="20000"/>
          </a:bodyPr>
          <a:lst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a:lstStyle>
          <a:p>
            <a:r>
              <a:rPr lang="en-US" dirty="0" smtClean="0"/>
              <a:t>Taming the US Shadow Banks</a:t>
            </a:r>
            <a:endParaRPr lang="en-US" dirty="0"/>
          </a:p>
        </p:txBody>
      </p:sp>
      <p:sp>
        <p:nvSpPr>
          <p:cNvPr id="3" name="Subtitle 2"/>
          <p:cNvSpPr txBox="1">
            <a:spLocks/>
          </p:cNvSpPr>
          <p:nvPr/>
        </p:nvSpPr>
        <p:spPr>
          <a:xfrm>
            <a:off x="684212" y="1532239"/>
            <a:ext cx="10692242" cy="4258962"/>
          </a:xfrm>
          <a:prstGeom prst="rect">
            <a:avLst/>
          </a:prstGeom>
        </p:spPr>
        <p:txBody>
          <a:bodyPr>
            <a:normAutofit/>
          </a:bodyPr>
          <a:lst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742950" lvl="1" indent="-285750"/>
            <a:r>
              <a:rPr lang="en-US" dirty="0" smtClean="0"/>
              <a:t>In Europe, flaws were under a single system where as in the US, there was the dual nature of tightly regulated banks and loosely regulated shadow banks</a:t>
            </a:r>
          </a:p>
          <a:p>
            <a:pPr marL="742950" lvl="1" indent="-285750"/>
            <a:r>
              <a:rPr lang="en-US" dirty="0" smtClean="0"/>
              <a:t>Most important move since the crisis has been to move the investment banks into the regulated commercial banking sector </a:t>
            </a:r>
          </a:p>
          <a:p>
            <a:pPr marL="742950" lvl="1" indent="-285750"/>
            <a:r>
              <a:rPr lang="en-US" dirty="0"/>
              <a:t>R</a:t>
            </a:r>
            <a:r>
              <a:rPr lang="en-US" dirty="0" smtClean="0"/>
              <a:t>egular banks purchased or absorbed investment banks and others were granted commercial bank operator licenses or remained independent</a:t>
            </a:r>
          </a:p>
          <a:p>
            <a:pPr marL="742950" lvl="1" indent="-285750"/>
            <a:r>
              <a:rPr lang="en-US" dirty="0" smtClean="0"/>
              <a:t>Investment banks are now safer since they are now regulated</a:t>
            </a:r>
          </a:p>
          <a:p>
            <a:pPr marL="742950" lvl="1" indent="-285750"/>
            <a:r>
              <a:rPr lang="en-US" dirty="0" smtClean="0"/>
              <a:t>Foreign owned banks were forced to follow US regulations</a:t>
            </a:r>
          </a:p>
          <a:p>
            <a:pPr marL="742950" lvl="1" indent="-285750"/>
            <a:endParaRPr lang="en-US" dirty="0" smtClean="0"/>
          </a:p>
        </p:txBody>
      </p:sp>
    </p:spTree>
    <p:extLst>
      <p:ext uri="{BB962C8B-B14F-4D97-AF65-F5344CB8AC3E}">
        <p14:creationId xmlns:p14="http://schemas.microsoft.com/office/powerpoint/2010/main" val="3495628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876424" y="1122363"/>
            <a:ext cx="8791575" cy="467540"/>
          </a:xfrm>
          <a:prstGeom prst="rect">
            <a:avLst/>
          </a:prstGeom>
        </p:spPr>
        <p:txBody>
          <a:bodyPr>
            <a:normAutofit fontScale="67500" lnSpcReduction="20000"/>
          </a:bodyPr>
          <a:lst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a:lstStyle>
          <a:p>
            <a:r>
              <a:rPr lang="en-US" smtClean="0"/>
              <a:t>Dodd-Frank act</a:t>
            </a:r>
            <a:endParaRPr lang="en-US" dirty="0"/>
          </a:p>
        </p:txBody>
      </p:sp>
      <p:sp>
        <p:nvSpPr>
          <p:cNvPr id="3" name="Subtitle 2"/>
          <p:cNvSpPr txBox="1">
            <a:spLocks/>
          </p:cNvSpPr>
          <p:nvPr/>
        </p:nvSpPr>
        <p:spPr>
          <a:xfrm>
            <a:off x="684212" y="1532239"/>
            <a:ext cx="10692242" cy="4258962"/>
          </a:xfrm>
          <a:prstGeom prst="rect">
            <a:avLst/>
          </a:prstGeom>
        </p:spPr>
        <p:txBody>
          <a:bodyPr>
            <a:normAutofit fontScale="92500" lnSpcReduction="20000"/>
          </a:bodyPr>
          <a:lst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742950" lvl="1" indent="-285750"/>
            <a:r>
              <a:rPr lang="en-US" dirty="0" smtClean="0"/>
              <a:t>2010 Dodd-Frank Act </a:t>
            </a:r>
          </a:p>
          <a:p>
            <a:pPr marL="1200150" lvl="2" indent="-285750"/>
            <a:r>
              <a:rPr lang="en-US" dirty="0" smtClean="0"/>
              <a:t>Ended the silos across regulators that had allowed the rapid pre-crisis expansion of shadow banking system. </a:t>
            </a:r>
          </a:p>
          <a:p>
            <a:pPr marL="1200150" lvl="2" indent="-285750"/>
            <a:r>
              <a:rPr lang="en-US" dirty="0" smtClean="0"/>
              <a:t>Create Financial Stability Oversight Council (FSOC)</a:t>
            </a:r>
          </a:p>
          <a:p>
            <a:pPr marL="1657350" lvl="3" indent="-285750"/>
            <a:r>
              <a:rPr lang="en-US" dirty="0" smtClean="0"/>
              <a:t>Oversees the entire US Financial system for systemic risks </a:t>
            </a:r>
          </a:p>
          <a:p>
            <a:pPr marL="1200150" lvl="2" indent="-285750"/>
            <a:r>
              <a:rPr lang="en-US" dirty="0" smtClean="0"/>
              <a:t>Collins Amendment: Limits the ability of large US banks that adhere to the Basel Rules to use internal risk models to manipulate risk weights (no longer us internal models only but a standard system)</a:t>
            </a:r>
          </a:p>
          <a:p>
            <a:pPr marL="1657350" lvl="3" indent="-285750"/>
            <a:r>
              <a:rPr lang="en-US" dirty="0" smtClean="0"/>
              <a:t>Large US Banks are subject to three regulatory capital approaches:</a:t>
            </a:r>
          </a:p>
          <a:p>
            <a:pPr marL="2114550" lvl="4" indent="-285750"/>
            <a:r>
              <a:rPr lang="en-US" dirty="0" smtClean="0"/>
              <a:t>Opaque internal risk model calculations of risk-weighted assets</a:t>
            </a:r>
          </a:p>
          <a:p>
            <a:pPr marL="2114550" lvl="4" indent="-285750"/>
            <a:r>
              <a:rPr lang="en-US" dirty="0" smtClean="0"/>
              <a:t>Simpler and more verifiable standardized approached to risk weighted assets</a:t>
            </a:r>
          </a:p>
          <a:p>
            <a:pPr marL="2114550" lvl="4" indent="-285750"/>
            <a:r>
              <a:rPr lang="en-US" dirty="0" smtClean="0"/>
              <a:t>Basel 3 leverage ratio on total assets </a:t>
            </a:r>
          </a:p>
          <a:p>
            <a:pPr marL="742950" lvl="1" indent="-285750"/>
            <a:r>
              <a:rPr lang="en-US" dirty="0" smtClean="0"/>
              <a:t>Volcker Rule: disallows banks from most trading in markets on their own behalf and raised the capital buffers on the reminder</a:t>
            </a:r>
          </a:p>
          <a:p>
            <a:pPr marL="742950" lvl="1" indent="-285750"/>
            <a:r>
              <a:rPr lang="en-US" dirty="0" smtClean="0"/>
              <a:t>Nationalization and reform of Fannie Mae and Freddie Mac</a:t>
            </a:r>
          </a:p>
          <a:p>
            <a:pPr marL="742950" lvl="1" indent="-285750"/>
            <a:endParaRPr lang="en-US" dirty="0" smtClean="0"/>
          </a:p>
        </p:txBody>
      </p:sp>
    </p:spTree>
    <p:extLst>
      <p:ext uri="{BB962C8B-B14F-4D97-AF65-F5344CB8AC3E}">
        <p14:creationId xmlns:p14="http://schemas.microsoft.com/office/powerpoint/2010/main" val="1131978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2100" y="920937"/>
            <a:ext cx="9029700" cy="1325563"/>
          </a:xfrm>
        </p:spPr>
        <p:txBody>
          <a:bodyPr>
            <a:normAutofit fontScale="90000"/>
          </a:bodyPr>
          <a:lstStyle/>
          <a:p>
            <a:r>
              <a:rPr lang="en-US" dirty="0"/>
              <a:t>Taming the US Shadow Banks</a:t>
            </a:r>
            <a:br>
              <a:rPr lang="en-US" dirty="0"/>
            </a:br>
            <a:endParaRPr lang="en-US" dirty="0"/>
          </a:p>
        </p:txBody>
      </p:sp>
      <p:sp>
        <p:nvSpPr>
          <p:cNvPr id="3" name="Content Placeholder 2"/>
          <p:cNvSpPr>
            <a:spLocks noGrp="1"/>
          </p:cNvSpPr>
          <p:nvPr>
            <p:ph idx="1"/>
          </p:nvPr>
        </p:nvSpPr>
        <p:spPr/>
        <p:txBody>
          <a:bodyPr/>
          <a:lstStyle/>
          <a:p>
            <a:r>
              <a:rPr lang="en-US" dirty="0" smtClean="0"/>
              <a:t>Federal Reserve announces regulation rollback (October 2018)</a:t>
            </a:r>
          </a:p>
          <a:p>
            <a:r>
              <a:rPr lang="en-US" dirty="0" smtClean="0"/>
              <a:t>Looser capital and liquidity requirements for large US lenders</a:t>
            </a:r>
          </a:p>
          <a:p>
            <a:r>
              <a:rPr lang="en-US" dirty="0" smtClean="0"/>
              <a:t>Largest US Banks (ex: JPMorgan) would not see significant rule changes</a:t>
            </a:r>
          </a:p>
          <a:p>
            <a:r>
              <a:rPr lang="en-US" dirty="0" smtClean="0"/>
              <a:t>Some argued it would weaken the financial system others thought regulations are burdening the financial system</a:t>
            </a:r>
          </a:p>
          <a:p>
            <a:r>
              <a:rPr lang="en-US" dirty="0" smtClean="0"/>
              <a:t>Propose offered banks more flexibility in how gains and losses in securities portfolios affect their capital level which could reduce the amount of capital and liquid assets they must maintain</a:t>
            </a:r>
            <a:endParaRPr lang="en-US" dirty="0"/>
          </a:p>
        </p:txBody>
      </p:sp>
    </p:spTree>
    <p:extLst>
      <p:ext uri="{BB962C8B-B14F-4D97-AF65-F5344CB8AC3E}">
        <p14:creationId xmlns:p14="http://schemas.microsoft.com/office/powerpoint/2010/main" val="1894910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551865" y="489284"/>
            <a:ext cx="9737935" cy="838200"/>
          </a:xfrm>
          <a:prstGeom prst="rect">
            <a:avLst/>
          </a:prstGeom>
        </p:spPr>
        <p:txBody>
          <a:bodyPr/>
          <a:lst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a:lstStyle>
          <a:p>
            <a:pPr algn="ctr"/>
            <a:r>
              <a:rPr lang="en-US" dirty="0" smtClean="0"/>
              <a:t>US Post-crisis banking system</a:t>
            </a:r>
            <a:endParaRPr lang="en-US" dirty="0"/>
          </a:p>
        </p:txBody>
      </p:sp>
      <p:sp>
        <p:nvSpPr>
          <p:cNvPr id="3" name="Content Placeholder 2"/>
          <p:cNvSpPr txBox="1">
            <a:spLocks/>
          </p:cNvSpPr>
          <p:nvPr/>
        </p:nvSpPr>
        <p:spPr>
          <a:xfrm>
            <a:off x="551865" y="2087026"/>
            <a:ext cx="5486401" cy="4648200"/>
          </a:xfrm>
          <a:prstGeom prst="rect">
            <a:avLst/>
          </a:prstGeom>
        </p:spPr>
        <p:txBody>
          <a:bodyPr>
            <a:normAutofit/>
          </a:bodyPr>
          <a:lst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US passed Dodd-Frank legislation</a:t>
            </a:r>
          </a:p>
          <a:p>
            <a:pPr marL="800100" lvl="1" indent="-342900"/>
            <a:r>
              <a:rPr lang="en-US" dirty="0" smtClean="0"/>
              <a:t>Regulated banks expanded</a:t>
            </a:r>
          </a:p>
          <a:p>
            <a:pPr marL="800100" lvl="1" indent="-342900"/>
            <a:r>
              <a:rPr lang="en-US" dirty="0" smtClean="0"/>
              <a:t>Investment banks shrank by almost a half</a:t>
            </a:r>
          </a:p>
          <a:p>
            <a:pPr marL="800100" lvl="1" indent="-342900"/>
            <a:r>
              <a:rPr lang="en-US" dirty="0" smtClean="0"/>
              <a:t>Overall banking system is less than 2008, similar to 2002</a:t>
            </a:r>
          </a:p>
          <a:p>
            <a:endParaRPr lang="en-US" dirty="0"/>
          </a:p>
        </p:txBody>
      </p:sp>
      <p:pic>
        <p:nvPicPr>
          <p:cNvPr id="4" name="Picture 3"/>
          <p:cNvPicPr>
            <a:picLocks noChangeAspect="1"/>
          </p:cNvPicPr>
          <p:nvPr/>
        </p:nvPicPr>
        <p:blipFill>
          <a:blip r:embed="rId2"/>
          <a:stretch>
            <a:fillRect/>
          </a:stretch>
        </p:blipFill>
        <p:spPr>
          <a:xfrm>
            <a:off x="6190665" y="1556084"/>
            <a:ext cx="5831147" cy="3795211"/>
          </a:xfrm>
          <a:prstGeom prst="rect">
            <a:avLst/>
          </a:prstGeom>
        </p:spPr>
      </p:pic>
    </p:spTree>
    <p:extLst>
      <p:ext uri="{BB962C8B-B14F-4D97-AF65-F5344CB8AC3E}">
        <p14:creationId xmlns:p14="http://schemas.microsoft.com/office/powerpoint/2010/main" val="1299315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1554499" y="960438"/>
            <a:ext cx="9753600" cy="1325562"/>
          </a:xfrm>
          <a:prstGeom prst="rect">
            <a:avLst/>
          </a:prstGeom>
        </p:spPr>
        <p:txBody>
          <a:bodyPr/>
          <a:lst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a:lstStyle>
          <a:p>
            <a:r>
              <a:rPr lang="en-US" smtClean="0"/>
              <a:t>Introduction</a:t>
            </a:r>
            <a:endParaRPr lang="en-US" dirty="0"/>
          </a:p>
        </p:txBody>
      </p:sp>
      <p:sp>
        <p:nvSpPr>
          <p:cNvPr id="5" name="Content Placeholder 1"/>
          <p:cNvSpPr txBox="1">
            <a:spLocks/>
          </p:cNvSpPr>
          <p:nvPr/>
        </p:nvSpPr>
        <p:spPr>
          <a:xfrm>
            <a:off x="1554499" y="1997676"/>
            <a:ext cx="9753600" cy="4343400"/>
          </a:xfrm>
          <a:prstGeom prst="rect">
            <a:avLst/>
          </a:prstGeom>
        </p:spPr>
        <p:txBody>
          <a:bodyPr/>
          <a:lst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r>
              <a:rPr lang="en-US" dirty="0" smtClean="0">
                <a:solidFill>
                  <a:schemeClr val="tx1">
                    <a:lumMod val="95000"/>
                    <a:lumOff val="5000"/>
                  </a:schemeClr>
                </a:solidFill>
              </a:rPr>
              <a:t>The North Atlantic crisis exposed many flaws and issues with the banking systems worldwide, especially in the US and Europe. As a result, leaders from around the world at the first ever G20 summit agreed to revamp and strengthen the banking system in their respective regions. </a:t>
            </a:r>
          </a:p>
          <a:p>
            <a:r>
              <a:rPr lang="en-US" dirty="0" smtClean="0">
                <a:solidFill>
                  <a:schemeClr val="tx1">
                    <a:lumMod val="95000"/>
                    <a:lumOff val="5000"/>
                  </a:schemeClr>
                </a:solidFill>
              </a:rPr>
              <a:t>This chapter discusses the effects and progress of these reforms in the US and Euro area. The goal of all such reforms is to create a sounder banking system around the world.</a:t>
            </a:r>
            <a:endParaRPr lang="en-US" dirty="0">
              <a:solidFill>
                <a:schemeClr val="tx1">
                  <a:lumMod val="95000"/>
                  <a:lumOff val="5000"/>
                </a:schemeClr>
              </a:solidFill>
            </a:endParaRPr>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301623" y="381000"/>
            <a:ext cx="10668002" cy="838200"/>
          </a:xfrm>
          <a:prstGeom prst="rect">
            <a:avLst/>
          </a:prstGeom>
        </p:spPr>
        <p:txBody>
          <a:bodyPr/>
          <a:lst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a:lstStyle>
          <a:p>
            <a:pPr algn="ctr"/>
            <a:r>
              <a:rPr lang="en-US" dirty="0"/>
              <a:t>US investment bank capital buffers</a:t>
            </a:r>
          </a:p>
        </p:txBody>
      </p:sp>
      <p:sp>
        <p:nvSpPr>
          <p:cNvPr id="3" name="Content Placeholder 2"/>
          <p:cNvSpPr txBox="1">
            <a:spLocks/>
          </p:cNvSpPr>
          <p:nvPr/>
        </p:nvSpPr>
        <p:spPr>
          <a:xfrm>
            <a:off x="538667" y="4807975"/>
            <a:ext cx="4978300" cy="1802990"/>
          </a:xfrm>
          <a:prstGeom prst="rect">
            <a:avLst/>
          </a:prstGeom>
        </p:spPr>
        <p:txBody>
          <a:bodyPr/>
          <a:lst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r>
              <a:rPr lang="en-US" sz="1600" dirty="0" smtClean="0"/>
              <a:t>Larger roles for GSEs - Government Sponsored Enterprises </a:t>
            </a:r>
          </a:p>
          <a:p>
            <a:endParaRPr lang="en-US" sz="1600" dirty="0" smtClean="0"/>
          </a:p>
          <a:p>
            <a:pPr marL="800100" lvl="1" indent="-342900"/>
            <a:r>
              <a:rPr lang="en-US" sz="1600" dirty="0" smtClean="0"/>
              <a:t>Fannie Mae and Freddie Mac guarantee 60% of all US mortgages</a:t>
            </a:r>
          </a:p>
        </p:txBody>
      </p:sp>
      <p:pic>
        <p:nvPicPr>
          <p:cNvPr id="4" name="Picture 3"/>
          <p:cNvPicPr>
            <a:picLocks noChangeAspect="1"/>
          </p:cNvPicPr>
          <p:nvPr/>
        </p:nvPicPr>
        <p:blipFill>
          <a:blip r:embed="rId2"/>
          <a:stretch>
            <a:fillRect/>
          </a:stretch>
        </p:blipFill>
        <p:spPr>
          <a:xfrm>
            <a:off x="960384" y="1362132"/>
            <a:ext cx="4556583" cy="3181236"/>
          </a:xfrm>
          <a:prstGeom prst="rect">
            <a:avLst/>
          </a:prstGeom>
        </p:spPr>
      </p:pic>
      <p:pic>
        <p:nvPicPr>
          <p:cNvPr id="5" name="Picture 4"/>
          <p:cNvPicPr>
            <a:picLocks noChangeAspect="1"/>
          </p:cNvPicPr>
          <p:nvPr/>
        </p:nvPicPr>
        <p:blipFill>
          <a:blip r:embed="rId3"/>
          <a:stretch>
            <a:fillRect/>
          </a:stretch>
        </p:blipFill>
        <p:spPr>
          <a:xfrm>
            <a:off x="6038435" y="1362132"/>
            <a:ext cx="4845873" cy="3181236"/>
          </a:xfrm>
          <a:prstGeom prst="rect">
            <a:avLst/>
          </a:prstGeom>
        </p:spPr>
      </p:pic>
      <p:sp>
        <p:nvSpPr>
          <p:cNvPr id="6" name="Rectangle 5"/>
          <p:cNvSpPr/>
          <p:nvPr/>
        </p:nvSpPr>
        <p:spPr>
          <a:xfrm>
            <a:off x="5733635" y="4817807"/>
            <a:ext cx="6096000" cy="1354217"/>
          </a:xfrm>
          <a:prstGeom prst="rect">
            <a:avLst/>
          </a:prstGeom>
        </p:spPr>
        <p:txBody>
          <a:bodyPr>
            <a:spAutoFit/>
          </a:bodyPr>
          <a:lstStyle/>
          <a:p>
            <a:pPr marL="285750" indent="-285750">
              <a:buFont typeface="Arial" panose="020B0604020202020204" pitchFamily="34" charset="0"/>
              <a:buChar char="•"/>
            </a:pPr>
            <a:r>
              <a:rPr lang="en-US" sz="1600" dirty="0"/>
              <a:t>Independent investment bank capital buffers increased dramatically from 3% in 2007 to over 8% in </a:t>
            </a:r>
            <a:r>
              <a:rPr lang="en-US" sz="1600" dirty="0" smtClean="0"/>
              <a:t>2016</a:t>
            </a:r>
          </a:p>
          <a:p>
            <a:endParaRPr lang="en-US" sz="1600" dirty="0" smtClean="0"/>
          </a:p>
          <a:p>
            <a:pPr marL="285750" indent="-285750">
              <a:buFont typeface="Arial" panose="020B0604020202020204" pitchFamily="34" charset="0"/>
              <a:buChar char="•"/>
            </a:pPr>
            <a:r>
              <a:rPr lang="en-US" sz="1600" dirty="0" smtClean="0"/>
              <a:t>Meanwhile </a:t>
            </a:r>
            <a:r>
              <a:rPr lang="en-US" sz="1600" dirty="0"/>
              <a:t>regulated banks and other banks only increased slightly</a:t>
            </a:r>
          </a:p>
          <a:p>
            <a:pPr marL="45720" indent="0">
              <a:buFont typeface="Arial" panose="020B0604020202020204" pitchFamily="34" charset="0"/>
              <a:buNone/>
            </a:pPr>
            <a:endParaRPr lang="en-US" dirty="0"/>
          </a:p>
        </p:txBody>
      </p:sp>
    </p:spTree>
    <p:extLst>
      <p:ext uri="{BB962C8B-B14F-4D97-AF65-F5344CB8AC3E}">
        <p14:creationId xmlns:p14="http://schemas.microsoft.com/office/powerpoint/2010/main" val="1124015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15972" y="655638"/>
            <a:ext cx="9753600" cy="912478"/>
          </a:xfrm>
          <a:prstGeom prst="rect">
            <a:avLst/>
          </a:prstGeom>
        </p:spPr>
        <p:txBody>
          <a:bodyPr/>
          <a:lst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a:lstStyle>
          <a:p>
            <a:r>
              <a:rPr lang="en-US" dirty="0" smtClean="0"/>
              <a:t>CONCLUSION</a:t>
            </a:r>
            <a:endParaRPr lang="en-US" dirty="0"/>
          </a:p>
        </p:txBody>
      </p:sp>
      <p:sp>
        <p:nvSpPr>
          <p:cNvPr id="3" name="Rectangle 2"/>
          <p:cNvSpPr/>
          <p:nvPr/>
        </p:nvSpPr>
        <p:spPr>
          <a:xfrm>
            <a:off x="1066800" y="1568116"/>
            <a:ext cx="11125200" cy="4832092"/>
          </a:xfrm>
          <a:prstGeom prst="rect">
            <a:avLst/>
          </a:prstGeom>
        </p:spPr>
        <p:txBody>
          <a:bodyPr wrap="square">
            <a:spAutoFit/>
          </a:bodyPr>
          <a:lstStyle/>
          <a:p>
            <a:r>
              <a:rPr lang="en-US" sz="2200" b="1" dirty="0"/>
              <a:t>In Euro area, the European Central Bank is the supervising entity that oversees the major banks. This effectively removed unhealthy regulatory </a:t>
            </a:r>
            <a:r>
              <a:rPr lang="en-US" sz="2200" b="1" dirty="0" smtClean="0"/>
              <a:t>competition</a:t>
            </a:r>
          </a:p>
          <a:p>
            <a:endParaRPr lang="en-US" sz="2200" u="sng" dirty="0"/>
          </a:p>
          <a:p>
            <a:r>
              <a:rPr lang="en-US" sz="2200" u="sng" dirty="0"/>
              <a:t>Unfinished business:</a:t>
            </a:r>
          </a:p>
          <a:p>
            <a:pPr marL="800100" lvl="1" indent="-342900">
              <a:buFont typeface="Arial" panose="020B0604020202020204" pitchFamily="34" charset="0"/>
              <a:buChar char="•"/>
            </a:pPr>
            <a:r>
              <a:rPr lang="en-US" sz="2200" dirty="0"/>
              <a:t>Need to finish the planned regulatory revamp and continue to eliminate overbanking</a:t>
            </a:r>
          </a:p>
          <a:p>
            <a:pPr marL="800100" lvl="1" indent="-342900">
              <a:buFont typeface="Arial" panose="020B0604020202020204" pitchFamily="34" charset="0"/>
              <a:buChar char="•"/>
            </a:pPr>
            <a:r>
              <a:rPr lang="en-US" sz="2200" dirty="0" smtClean="0"/>
              <a:t>Need to supervise mega-banks so that they do not manipulate the risk weights</a:t>
            </a:r>
            <a:endParaRPr lang="en-US" sz="2200" dirty="0"/>
          </a:p>
          <a:p>
            <a:pPr marL="800100" lvl="1" indent="-342900">
              <a:buFont typeface="Arial" panose="020B0604020202020204" pitchFamily="34" charset="0"/>
              <a:buChar char="•"/>
            </a:pPr>
            <a:r>
              <a:rPr lang="en-US" sz="2200" dirty="0"/>
              <a:t>Need to solve the issue of banking support. Banking system costs are still </a:t>
            </a:r>
            <a:r>
              <a:rPr lang="en-US" sz="2200" dirty="0" smtClean="0"/>
              <a:t>national</a:t>
            </a:r>
          </a:p>
          <a:p>
            <a:pPr lvl="1"/>
            <a:endParaRPr lang="en-US" sz="2200" dirty="0"/>
          </a:p>
          <a:p>
            <a:r>
              <a:rPr lang="en-US" sz="2200" b="1" dirty="0"/>
              <a:t>In the US, investment banks are now under federal supervision with tighter regulations and improved capital buffers. </a:t>
            </a:r>
            <a:endParaRPr lang="en-US" sz="2200" b="1" dirty="0" smtClean="0"/>
          </a:p>
          <a:p>
            <a:endParaRPr lang="en-US" sz="2200" dirty="0"/>
          </a:p>
          <a:p>
            <a:r>
              <a:rPr lang="en-US" sz="2200" u="sng" dirty="0"/>
              <a:t>Unfinished business:</a:t>
            </a:r>
          </a:p>
          <a:p>
            <a:pPr marL="742950" lvl="1" indent="-285750">
              <a:buFont typeface="Arial" panose="020B0604020202020204" pitchFamily="34" charset="0"/>
              <a:buChar char="•"/>
            </a:pPr>
            <a:r>
              <a:rPr lang="en-US" sz="2200" dirty="0" smtClean="0"/>
              <a:t>US revamp is basically complete. US just needs to ensure that there will not be Glass-Steagall separation between commercial and investment banking</a:t>
            </a:r>
            <a:endParaRPr lang="en-US" sz="2200" dirty="0"/>
          </a:p>
        </p:txBody>
      </p:sp>
    </p:spTree>
    <p:extLst>
      <p:ext uri="{BB962C8B-B14F-4D97-AF65-F5344CB8AC3E}">
        <p14:creationId xmlns:p14="http://schemas.microsoft.com/office/powerpoint/2010/main" val="2593050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1" y="920937"/>
            <a:ext cx="10224247" cy="1325563"/>
          </a:xfrm>
        </p:spPr>
        <p:txBody>
          <a:bodyPr>
            <a:normAutofit fontScale="90000"/>
          </a:bodyPr>
          <a:lstStyle/>
          <a:p>
            <a:r>
              <a:rPr lang="en-US" dirty="0" smtClean="0"/>
              <a:t>Video: “The Story of Dodd-Frank at 5 with Elizabeth Warren and Americans for Financial Reform”</a:t>
            </a:r>
            <a:br>
              <a:rPr lang="en-US" dirty="0" smtClean="0"/>
            </a:br>
            <a:endParaRPr lang="en-US" dirty="0"/>
          </a:p>
        </p:txBody>
      </p:sp>
      <p:pic>
        <p:nvPicPr>
          <p:cNvPr id="5" name="raFwnCswptM"/>
          <p:cNvPicPr>
            <a:picLocks noRot="1" noChangeAspect="1"/>
          </p:cNvPicPr>
          <p:nvPr>
            <a:videoFile r:link="rId1"/>
          </p:nvPr>
        </p:nvPicPr>
        <p:blipFill>
          <a:blip r:embed="rId3"/>
          <a:stretch>
            <a:fillRect/>
          </a:stretch>
        </p:blipFill>
        <p:spPr>
          <a:xfrm>
            <a:off x="3774141" y="2609290"/>
            <a:ext cx="4572000" cy="2571750"/>
          </a:xfrm>
          <a:prstGeom prst="rect">
            <a:avLst/>
          </a:prstGeom>
        </p:spPr>
      </p:pic>
      <p:sp>
        <p:nvSpPr>
          <p:cNvPr id="6" name="Rectangle 5"/>
          <p:cNvSpPr/>
          <p:nvPr/>
        </p:nvSpPr>
        <p:spPr>
          <a:xfrm>
            <a:off x="3580680" y="5754452"/>
            <a:ext cx="4958922" cy="369332"/>
          </a:xfrm>
          <a:prstGeom prst="rect">
            <a:avLst/>
          </a:prstGeom>
        </p:spPr>
        <p:txBody>
          <a:bodyPr wrap="none">
            <a:spAutoFit/>
          </a:bodyPr>
          <a:lstStyle/>
          <a:p>
            <a:r>
              <a:rPr lang="en-US" dirty="0"/>
              <a:t>https://www.youtube.com/watch?v=3foBrqHVCOo</a:t>
            </a:r>
          </a:p>
        </p:txBody>
      </p:sp>
    </p:spTree>
    <p:extLst>
      <p:ext uri="{BB962C8B-B14F-4D97-AF65-F5344CB8AC3E}">
        <p14:creationId xmlns:p14="http://schemas.microsoft.com/office/powerpoint/2010/main" val="2025571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and Discussion</a:t>
            </a:r>
            <a:endParaRPr lang="en-US" dirty="0"/>
          </a:p>
        </p:txBody>
      </p:sp>
      <p:sp>
        <p:nvSpPr>
          <p:cNvPr id="4" name="Content Placeholder 3"/>
          <p:cNvSpPr>
            <a:spLocks noGrp="1"/>
          </p:cNvSpPr>
          <p:nvPr>
            <p:ph idx="1"/>
          </p:nvPr>
        </p:nvSpPr>
        <p:spPr/>
        <p:txBody>
          <a:bodyPr/>
          <a:lstStyle/>
          <a:p>
            <a:r>
              <a:rPr lang="en-US" dirty="0" smtClean="0"/>
              <a:t>Do you think the Dobb-Frank Act is going overboard?</a:t>
            </a:r>
          </a:p>
          <a:p>
            <a:endParaRPr lang="en-US" dirty="0" smtClean="0"/>
          </a:p>
          <a:p>
            <a:r>
              <a:rPr lang="en-US" dirty="0" smtClean="0"/>
              <a:t>Do you agree or disagree with Senator Elizabeth Warren’s view?</a:t>
            </a:r>
          </a:p>
          <a:p>
            <a:endParaRPr lang="en-US" dirty="0"/>
          </a:p>
          <a:p>
            <a:r>
              <a:rPr lang="en-US" dirty="0" smtClean="0"/>
              <a:t>Should the </a:t>
            </a:r>
            <a:r>
              <a:rPr lang="en-US" smtClean="0"/>
              <a:t>government reintroduce </a:t>
            </a:r>
            <a:r>
              <a:rPr lang="en-US" dirty="0" smtClean="0"/>
              <a:t>a Glass-Steagall separation between commercial and investment banking?</a:t>
            </a:r>
          </a:p>
          <a:p>
            <a:endParaRPr lang="en-US" dirty="0" smtClean="0"/>
          </a:p>
        </p:txBody>
      </p:sp>
    </p:spTree>
    <p:extLst>
      <p:ext uri="{BB962C8B-B14F-4D97-AF65-F5344CB8AC3E}">
        <p14:creationId xmlns:p14="http://schemas.microsoft.com/office/powerpoint/2010/main" val="2690303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905003" y="707775"/>
            <a:ext cx="9753600" cy="1325562"/>
          </a:xfrm>
          <a:prstGeom prst="rect">
            <a:avLst/>
          </a:prstGeom>
        </p:spPr>
        <p:txBody>
          <a:bodyPr/>
          <a:lst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a:lstStyle>
          <a:p>
            <a:r>
              <a:rPr lang="en-US" smtClean="0"/>
              <a:t>At a glance</a:t>
            </a:r>
            <a:endParaRPr lang="en-US" dirty="0"/>
          </a:p>
        </p:txBody>
      </p:sp>
      <p:sp>
        <p:nvSpPr>
          <p:cNvPr id="3" name="Content Placeholder 3"/>
          <p:cNvSpPr txBox="1">
            <a:spLocks/>
          </p:cNvSpPr>
          <p:nvPr/>
        </p:nvSpPr>
        <p:spPr>
          <a:xfrm>
            <a:off x="1731197" y="1537008"/>
            <a:ext cx="10271333" cy="4343400"/>
          </a:xfrm>
          <a:prstGeom prst="rect">
            <a:avLst/>
          </a:prstGeom>
        </p:spPr>
        <p:txBody>
          <a:bodyPr>
            <a:normAutofit lnSpcReduction="10000"/>
          </a:bodyPr>
          <a:lst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Initiatives:</a:t>
            </a:r>
          </a:p>
          <a:p>
            <a:pPr marL="800100" lvl="1" indent="-342900"/>
            <a:r>
              <a:rPr lang="en-US" dirty="0" smtClean="0"/>
              <a:t>Declaration of Strengthening the Financial System</a:t>
            </a:r>
          </a:p>
          <a:p>
            <a:pPr marL="800100" lvl="1" indent="-342900"/>
            <a:r>
              <a:rPr lang="en-US" dirty="0" smtClean="0"/>
              <a:t>Financial Stability Board</a:t>
            </a:r>
          </a:p>
          <a:p>
            <a:pPr marL="800100" lvl="1" indent="-342900"/>
            <a:r>
              <a:rPr lang="en-US" dirty="0" smtClean="0"/>
              <a:t>Overhaul of international and national financial regulations and supervision</a:t>
            </a:r>
          </a:p>
          <a:p>
            <a:r>
              <a:rPr lang="en-US" dirty="0" smtClean="0"/>
              <a:t>Strategies:</a:t>
            </a:r>
          </a:p>
          <a:p>
            <a:pPr marL="800100" lvl="1" indent="-342900"/>
            <a:r>
              <a:rPr lang="en-US" dirty="0" smtClean="0"/>
              <a:t>Tighten bank capital definition</a:t>
            </a:r>
          </a:p>
          <a:p>
            <a:pPr marL="800100" lvl="1" indent="-342900"/>
            <a:r>
              <a:rPr lang="en-US" dirty="0" smtClean="0"/>
              <a:t>Stricter rules on capital buffers</a:t>
            </a:r>
          </a:p>
          <a:p>
            <a:pPr marL="800100" lvl="1" indent="-342900"/>
            <a:r>
              <a:rPr lang="en-US" dirty="0" smtClean="0"/>
              <a:t>New liquidity standards</a:t>
            </a:r>
          </a:p>
          <a:p>
            <a:pPr marL="1257300" lvl="2" indent="-342900">
              <a:buFont typeface="Wingdings" panose="05000000000000000000" pitchFamily="2" charset="2"/>
              <a:buChar char="Ø"/>
            </a:pPr>
            <a:r>
              <a:rPr lang="en-US" dirty="0" smtClean="0"/>
              <a:t>US – Dodd-Frank legislation </a:t>
            </a:r>
          </a:p>
          <a:p>
            <a:pPr marL="1257300" lvl="2" indent="-342900">
              <a:buFont typeface="Wingdings" panose="05000000000000000000" pitchFamily="2" charset="2"/>
              <a:buChar char="Ø"/>
            </a:pPr>
            <a:r>
              <a:rPr lang="en-US" dirty="0" smtClean="0"/>
              <a:t>EU – Full banking union</a:t>
            </a:r>
          </a:p>
          <a:p>
            <a:endParaRPr lang="en-US" dirty="0"/>
          </a:p>
        </p:txBody>
      </p:sp>
    </p:spTree>
    <p:extLst>
      <p:ext uri="{BB962C8B-B14F-4D97-AF65-F5344CB8AC3E}">
        <p14:creationId xmlns:p14="http://schemas.microsoft.com/office/powerpoint/2010/main" val="533077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28683" y="2539915"/>
            <a:ext cx="9029700" cy="1325563"/>
          </a:xfrm>
        </p:spPr>
        <p:txBody>
          <a:bodyPr/>
          <a:lstStyle/>
          <a:p>
            <a:pPr algn="ctr"/>
            <a:r>
              <a:rPr lang="en-US" dirty="0" smtClean="0"/>
              <a:t>Basel Regulations</a:t>
            </a:r>
            <a:endParaRPr lang="en-US" dirty="0"/>
          </a:p>
        </p:txBody>
      </p:sp>
    </p:spTree>
    <p:extLst>
      <p:ext uri="{BB962C8B-B14F-4D97-AF65-F5344CB8AC3E}">
        <p14:creationId xmlns:p14="http://schemas.microsoft.com/office/powerpoint/2010/main" val="1396216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876424" y="1122363"/>
            <a:ext cx="8791575" cy="467540"/>
          </a:xfrm>
          <a:prstGeom prst="rect">
            <a:avLst/>
          </a:prstGeom>
        </p:spPr>
        <p:txBody>
          <a:bodyPr>
            <a:normAutofit fontScale="67500" lnSpcReduction="20000"/>
          </a:bodyPr>
          <a:lst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a:lstStyle>
          <a:p>
            <a:r>
              <a:rPr lang="en-US" dirty="0" smtClean="0"/>
              <a:t>Upgrading the </a:t>
            </a:r>
            <a:r>
              <a:rPr lang="en-US" dirty="0"/>
              <a:t>B</a:t>
            </a:r>
            <a:r>
              <a:rPr lang="en-US" dirty="0" smtClean="0"/>
              <a:t>asel </a:t>
            </a:r>
            <a:r>
              <a:rPr lang="en-US" dirty="0"/>
              <a:t>R</a:t>
            </a:r>
            <a:r>
              <a:rPr lang="en-US" dirty="0" smtClean="0"/>
              <a:t>ules</a:t>
            </a:r>
            <a:endParaRPr lang="en-US" dirty="0"/>
          </a:p>
        </p:txBody>
      </p:sp>
      <p:sp>
        <p:nvSpPr>
          <p:cNvPr id="4" name="Subtitle 2"/>
          <p:cNvSpPr txBox="1">
            <a:spLocks/>
          </p:cNvSpPr>
          <p:nvPr/>
        </p:nvSpPr>
        <p:spPr>
          <a:xfrm>
            <a:off x="684212" y="1532239"/>
            <a:ext cx="10692242" cy="4258962"/>
          </a:xfrm>
          <a:prstGeom prst="rect">
            <a:avLst/>
          </a:prstGeom>
        </p:spPr>
        <p:txBody>
          <a:bodyPr>
            <a:normAutofit/>
          </a:bodyPr>
          <a:lst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742950" lvl="1" indent="-285750"/>
            <a:r>
              <a:rPr lang="en-US" dirty="0" smtClean="0"/>
              <a:t>The crisis exposed the inadequacy of the Basel 2 International Regulatory rules since many banks that adhered to the rules had to be rescued</a:t>
            </a:r>
          </a:p>
          <a:p>
            <a:pPr marL="742950" lvl="1" indent="-285750"/>
            <a:r>
              <a:rPr lang="en-US" dirty="0" smtClean="0"/>
              <a:t>Basel 2</a:t>
            </a:r>
          </a:p>
          <a:p>
            <a:pPr marL="1200150" lvl="2" indent="-285750"/>
            <a:r>
              <a:rPr lang="en-US" dirty="0" smtClean="0"/>
              <a:t>Generated inadequate capital buffers due to using historical patterns of shock and correlation </a:t>
            </a:r>
          </a:p>
          <a:p>
            <a:pPr marL="1200150" lvl="2" indent="-285750"/>
            <a:r>
              <a:rPr lang="en-US" b="1" dirty="0" smtClean="0"/>
              <a:t>Key Failure</a:t>
            </a:r>
            <a:r>
              <a:rPr lang="en-US" dirty="0" smtClean="0"/>
              <a:t>: Allowed banks to pick their own risk weights based on their internal risk models</a:t>
            </a:r>
          </a:p>
          <a:p>
            <a:pPr marL="742950" lvl="1" indent="-285750"/>
            <a:r>
              <a:rPr lang="en-US" dirty="0" smtClean="0"/>
              <a:t>Basel 2.5</a:t>
            </a:r>
          </a:p>
          <a:p>
            <a:pPr marL="1200150" lvl="2" indent="-285750"/>
            <a:r>
              <a:rPr lang="en-US" dirty="0" smtClean="0"/>
              <a:t>Moved the system from these value-at-risk models (VARs) to stressed value-at-risk models (SVARs) which incorporate the lager financial shocks, higher correlations across asset prices, wider margins between the buy and sell prices of assets and higher default risks seen in times of market panic </a:t>
            </a:r>
          </a:p>
          <a:p>
            <a:pPr marL="742950" lvl="1" indent="-285750"/>
            <a:endParaRPr lang="en-US" dirty="0" smtClean="0"/>
          </a:p>
        </p:txBody>
      </p:sp>
    </p:spTree>
    <p:extLst>
      <p:ext uri="{BB962C8B-B14F-4D97-AF65-F5344CB8AC3E}">
        <p14:creationId xmlns:p14="http://schemas.microsoft.com/office/powerpoint/2010/main" val="927329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876424" y="1122363"/>
            <a:ext cx="8791575" cy="467540"/>
          </a:xfrm>
          <a:prstGeom prst="rect">
            <a:avLst/>
          </a:prstGeom>
        </p:spPr>
        <p:txBody>
          <a:bodyPr>
            <a:normAutofit fontScale="67500" lnSpcReduction="20000"/>
          </a:bodyPr>
          <a:lst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a:lstStyle>
          <a:p>
            <a:r>
              <a:rPr lang="en-US" dirty="0" smtClean="0"/>
              <a:t>Upgrading the </a:t>
            </a:r>
            <a:r>
              <a:rPr lang="en-US" dirty="0"/>
              <a:t>B</a:t>
            </a:r>
            <a:r>
              <a:rPr lang="en-US" dirty="0" smtClean="0"/>
              <a:t>asel </a:t>
            </a:r>
            <a:r>
              <a:rPr lang="en-US" dirty="0"/>
              <a:t>R</a:t>
            </a:r>
            <a:r>
              <a:rPr lang="en-US" dirty="0" smtClean="0"/>
              <a:t>ules</a:t>
            </a:r>
            <a:endParaRPr lang="en-US" dirty="0"/>
          </a:p>
        </p:txBody>
      </p:sp>
      <p:sp>
        <p:nvSpPr>
          <p:cNvPr id="3" name="Subtitle 2"/>
          <p:cNvSpPr txBox="1">
            <a:spLocks/>
          </p:cNvSpPr>
          <p:nvPr/>
        </p:nvSpPr>
        <p:spPr>
          <a:xfrm>
            <a:off x="684212" y="1532239"/>
            <a:ext cx="10692242" cy="4258962"/>
          </a:xfrm>
          <a:prstGeom prst="rect">
            <a:avLst/>
          </a:prstGeom>
        </p:spPr>
        <p:txBody>
          <a:bodyPr>
            <a:normAutofit lnSpcReduction="10000"/>
          </a:bodyPr>
          <a:lst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742950" lvl="1" indent="-285750"/>
            <a:r>
              <a:rPr lang="en-US" dirty="0" smtClean="0"/>
              <a:t>Basel 3 (2011)</a:t>
            </a:r>
          </a:p>
          <a:p>
            <a:pPr marL="1200150" lvl="2" indent="-285750"/>
            <a:r>
              <a:rPr lang="en-US" dirty="0" smtClean="0"/>
              <a:t>Aimed to absorb shocks from financial and economic stress</a:t>
            </a:r>
          </a:p>
          <a:p>
            <a:pPr marL="1200150" lvl="2" indent="-285750"/>
            <a:r>
              <a:rPr lang="en-US" dirty="0" smtClean="0"/>
              <a:t>Put a heavy regulatory burden on banks</a:t>
            </a:r>
          </a:p>
          <a:p>
            <a:pPr marL="1200150" lvl="2" indent="-285750"/>
            <a:r>
              <a:rPr lang="en-US" dirty="0" smtClean="0"/>
              <a:t>Increased the size of the capital buffers that banks had to hold against risk weighted assets</a:t>
            </a:r>
          </a:p>
          <a:p>
            <a:pPr marL="1200150" lvl="2" indent="-285750"/>
            <a:r>
              <a:rPr lang="en-US" dirty="0" smtClean="0"/>
              <a:t>European banks pushed for looser rule while US Banks tightened their regulations</a:t>
            </a:r>
          </a:p>
          <a:p>
            <a:pPr marL="1657350" lvl="3" indent="-285750"/>
            <a:r>
              <a:rPr lang="en-US" dirty="0" smtClean="0"/>
              <a:t>Attempt to create a Basel 4 is pushed by US Federal Reserve but is meeting objects from Europeans</a:t>
            </a:r>
          </a:p>
          <a:p>
            <a:pPr marL="1200150" lvl="2" indent="-285750"/>
            <a:r>
              <a:rPr lang="en-US" dirty="0" smtClean="0"/>
              <a:t>Basel reforms only provided a partial solution but provided more stringent rules on capital buffers, including surcharges for systematic banks and new rules on liquidity</a:t>
            </a:r>
          </a:p>
          <a:p>
            <a:pPr marL="1200150" lvl="2" indent="-285750"/>
            <a:r>
              <a:rPr lang="en-US" dirty="0" smtClean="0"/>
              <a:t>The North American financial system is now safer while the Euro area banks remain only subject to internal risk models perpetuating some of the pre-crisis distortions and allowing mega-banks to flourish</a:t>
            </a:r>
          </a:p>
          <a:p>
            <a:pPr marL="742950" lvl="1" indent="-285750"/>
            <a:endParaRPr lang="en-US" dirty="0" smtClean="0"/>
          </a:p>
        </p:txBody>
      </p:sp>
    </p:spTree>
    <p:extLst>
      <p:ext uri="{BB962C8B-B14F-4D97-AF65-F5344CB8AC3E}">
        <p14:creationId xmlns:p14="http://schemas.microsoft.com/office/powerpoint/2010/main" val="1662956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100" y="992654"/>
            <a:ext cx="9029700" cy="1325563"/>
          </a:xfrm>
        </p:spPr>
        <p:txBody>
          <a:bodyPr>
            <a:normAutofit fontScale="90000"/>
          </a:bodyPr>
          <a:lstStyle/>
          <a:p>
            <a:r>
              <a:rPr lang="en-US" dirty="0"/>
              <a:t>Upgrading the Basel Rules</a:t>
            </a:r>
            <a:br>
              <a:rPr lang="en-US" dirty="0"/>
            </a:br>
            <a:endParaRPr lang="en-US" dirty="0"/>
          </a:p>
        </p:txBody>
      </p:sp>
      <p:sp>
        <p:nvSpPr>
          <p:cNvPr id="3" name="Content Placeholder 2"/>
          <p:cNvSpPr>
            <a:spLocks noGrp="1"/>
          </p:cNvSpPr>
          <p:nvPr>
            <p:ph idx="1"/>
          </p:nvPr>
        </p:nvSpPr>
        <p:spPr/>
        <p:txBody>
          <a:bodyPr/>
          <a:lstStyle/>
          <a:p>
            <a:r>
              <a:rPr lang="en-US" dirty="0" smtClean="0"/>
              <a:t>“Basel 4” (December 2017)</a:t>
            </a:r>
          </a:p>
          <a:p>
            <a:pPr lvl="1"/>
            <a:r>
              <a:rPr lang="en-US" dirty="0" smtClean="0"/>
              <a:t>Global reform package that will tighten regulations on European Banks</a:t>
            </a:r>
          </a:p>
          <a:p>
            <a:pPr lvl="1"/>
            <a:r>
              <a:rPr lang="en-US" dirty="0" smtClean="0"/>
              <a:t>Models for calculating the risk of mortgage assets are more important for European Banks than US counterparts because European Banks hold more mortgages on their balance sheets where as in the US they are offloaded through securitizations</a:t>
            </a:r>
          </a:p>
          <a:p>
            <a:pPr lvl="1"/>
            <a:r>
              <a:rPr lang="en-US" dirty="0" smtClean="0"/>
              <a:t>New rules will see an increase in minimum capital for EU Banks</a:t>
            </a:r>
          </a:p>
          <a:p>
            <a:pPr lvl="1"/>
            <a:r>
              <a:rPr lang="en-US" dirty="0" smtClean="0"/>
              <a:t>US and EU initially disagreed over the new rules but came to an agreement</a:t>
            </a:r>
          </a:p>
          <a:p>
            <a:pPr lvl="1"/>
            <a:endParaRPr lang="en-US" dirty="0"/>
          </a:p>
        </p:txBody>
      </p:sp>
    </p:spTree>
    <p:extLst>
      <p:ext uri="{BB962C8B-B14F-4D97-AF65-F5344CB8AC3E}">
        <p14:creationId xmlns:p14="http://schemas.microsoft.com/office/powerpoint/2010/main" val="3980594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7320" y="2564627"/>
            <a:ext cx="10378647" cy="1325563"/>
          </a:xfrm>
        </p:spPr>
        <p:txBody>
          <a:bodyPr>
            <a:normAutofit fontScale="90000"/>
          </a:bodyPr>
          <a:lstStyle/>
          <a:p>
            <a:r>
              <a:rPr lang="en-US" dirty="0" smtClean="0"/>
              <a:t>Moving Toward a Euro Area Banking Union</a:t>
            </a:r>
            <a:endParaRPr lang="en-US" dirty="0"/>
          </a:p>
        </p:txBody>
      </p:sp>
    </p:spTree>
    <p:extLst>
      <p:ext uri="{BB962C8B-B14F-4D97-AF65-F5344CB8AC3E}">
        <p14:creationId xmlns:p14="http://schemas.microsoft.com/office/powerpoint/2010/main" val="1062621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876424" y="1122363"/>
            <a:ext cx="8791575" cy="467540"/>
          </a:xfrm>
          <a:prstGeom prst="rect">
            <a:avLst/>
          </a:prstGeom>
        </p:spPr>
        <p:txBody>
          <a:bodyPr>
            <a:normAutofit fontScale="67500" lnSpcReduction="20000"/>
          </a:bodyPr>
          <a:lst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a:lstStyle>
          <a:p>
            <a:r>
              <a:rPr lang="en-US" smtClean="0"/>
              <a:t>Moving Towards a euro Area Banking Union</a:t>
            </a:r>
            <a:endParaRPr lang="en-US" dirty="0"/>
          </a:p>
        </p:txBody>
      </p:sp>
      <p:sp>
        <p:nvSpPr>
          <p:cNvPr id="3" name="Subtitle 2"/>
          <p:cNvSpPr txBox="1">
            <a:spLocks/>
          </p:cNvSpPr>
          <p:nvPr/>
        </p:nvSpPr>
        <p:spPr>
          <a:xfrm>
            <a:off x="684212" y="1532239"/>
            <a:ext cx="10692242" cy="4258962"/>
          </a:xfrm>
          <a:prstGeom prst="rect">
            <a:avLst/>
          </a:prstGeom>
        </p:spPr>
        <p:txBody>
          <a:bodyPr>
            <a:normAutofit/>
          </a:bodyPr>
          <a:lst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742950" lvl="1" indent="-285750"/>
            <a:r>
              <a:rPr lang="en-US" smtClean="0"/>
              <a:t>Agreement to move to a banking union resulted in centralized supervision of Euro area banks at the European Central Bank (ECB)</a:t>
            </a:r>
          </a:p>
          <a:p>
            <a:pPr marL="742950" lvl="1" indent="-285750"/>
            <a:r>
              <a:rPr lang="en-US" smtClean="0"/>
              <a:t>Split between centralized bank supervision and national responsibility for bank rescues risks undermining the effectiveness of centralized ECB supervision of Euro area banks</a:t>
            </a:r>
          </a:p>
          <a:p>
            <a:pPr marL="742950" lvl="1" indent="-285750"/>
            <a:r>
              <a:rPr lang="en-US" smtClean="0"/>
              <a:t>ECB supervision solved the problem of banks lacking competition and undermining the results of their stress tests</a:t>
            </a:r>
          </a:p>
          <a:p>
            <a:pPr marL="742950" lvl="1" indent="-285750"/>
            <a:r>
              <a:rPr lang="en-US" smtClean="0"/>
              <a:t>Unless a Euro area bank rescue fund is created, the gap between the centralized responsibility for supervision and national responsibility for the costs of bank cleanup will continue to create unhelpful tensions between the ECB and national authorities</a:t>
            </a:r>
          </a:p>
          <a:p>
            <a:pPr marL="742950" lvl="1" indent="-285750"/>
            <a:endParaRPr lang="en-US" smtClean="0"/>
          </a:p>
          <a:p>
            <a:pPr marL="742950" lvl="1" indent="-285750"/>
            <a:endParaRPr lang="en-US" dirty="0" smtClean="0"/>
          </a:p>
        </p:txBody>
      </p:sp>
    </p:spTree>
    <p:extLst>
      <p:ext uri="{BB962C8B-B14F-4D97-AF65-F5344CB8AC3E}">
        <p14:creationId xmlns:p14="http://schemas.microsoft.com/office/powerpoint/2010/main" val="1685756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E8493412-85DD-4641-9E8A-937B29FD6AA2}" vid="{77E91E09-5010-404D-ADF4-B79FA46D72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24FD56-CE1B-42FC-9E83-BFBF160724C6}">
  <ds:schemaRefs>
    <ds:schemaRef ds:uri="http://schemas.microsoft.com/sharepoint/v3/contenttype/forms"/>
  </ds:schemaRefs>
</ds:datastoreItem>
</file>

<file path=customXml/itemProps2.xml><?xml version="1.0" encoding="utf-8"?>
<ds:datastoreItem xmlns:ds="http://schemas.openxmlformats.org/officeDocument/2006/customXml" ds:itemID="{DEDD01B8-816B-49B7-8C81-03AB51D87C5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0262f94-9f35-4ac3-9a90-690165a166b7"/>
    <ds:schemaRef ds:uri="a4f35948-e619-41b3-aa29-22878b09cfd2"/>
    <ds:schemaRef ds:uri="http://www.w3.org/XML/1998/namespace"/>
    <ds:schemaRef ds:uri="http://purl.org/dc/dcmitype/"/>
  </ds:schemaRefs>
</ds:datastoreItem>
</file>

<file path=customXml/itemProps3.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Cloud skipper design slides</Template>
  <TotalTime>466</TotalTime>
  <Words>1524</Words>
  <Application>Microsoft Office PowerPoint</Application>
  <PresentationFormat>Widescreen</PresentationFormat>
  <Paragraphs>139</Paragraphs>
  <Slides>23</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Cambria</vt:lpstr>
      <vt:lpstr>Wingdings</vt:lpstr>
      <vt:lpstr>Cloud skipper design template</vt:lpstr>
      <vt:lpstr>PowerPoint Presentation</vt:lpstr>
      <vt:lpstr>PowerPoint Presentation</vt:lpstr>
      <vt:lpstr>PowerPoint Presentation</vt:lpstr>
      <vt:lpstr>Basel Regulations</vt:lpstr>
      <vt:lpstr>PowerPoint Presentation</vt:lpstr>
      <vt:lpstr>PowerPoint Presentation</vt:lpstr>
      <vt:lpstr>Upgrading the Basel Rules </vt:lpstr>
      <vt:lpstr>Moving Toward a Euro Area Banking Union</vt:lpstr>
      <vt:lpstr>PowerPoint Presentation</vt:lpstr>
      <vt:lpstr>PowerPoint Presentation</vt:lpstr>
      <vt:lpstr>PowerPoint Presentation</vt:lpstr>
      <vt:lpstr>Refresher from chapter 1 and 4</vt:lpstr>
      <vt:lpstr>PowerPoint Presentation</vt:lpstr>
      <vt:lpstr>Taming the US Shadow Banks</vt:lpstr>
      <vt:lpstr>PowerPoint Presentation</vt:lpstr>
      <vt:lpstr>PowerPoint Presentation</vt:lpstr>
      <vt:lpstr>PowerPoint Presentation</vt:lpstr>
      <vt:lpstr>Taming the US Shadow Banks </vt:lpstr>
      <vt:lpstr>PowerPoint Presentation</vt:lpstr>
      <vt:lpstr>PowerPoint Presentation</vt:lpstr>
      <vt:lpstr>PowerPoint Presentation</vt:lpstr>
      <vt:lpstr>Video: “The Story of Dodd-Frank at 5 with Elizabeth Warren and Americans for Financial Reform” </vt:lpstr>
      <vt:lpstr>Question and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Yifan</dc:creator>
  <cp:lastModifiedBy>Yifan</cp:lastModifiedBy>
  <cp:revision>75</cp:revision>
  <dcterms:created xsi:type="dcterms:W3CDTF">2018-11-28T21:10:19Z</dcterms:created>
  <dcterms:modified xsi:type="dcterms:W3CDTF">2018-11-29T16:58:42Z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