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y="5143500" cx="9144000"/>
  <p:notesSz cx="6858000" cy="9144000"/>
  <p:embeddedFontLst>
    <p:embeddedFont>
      <p:font typeface="Roboto"/>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Roboto-regular.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Roboto-italic.fntdata"/><Relationship Id="rId30" Type="http://schemas.openxmlformats.org/officeDocument/2006/relationships/font" Target="fonts/Roboto-bold.fntdata"/><Relationship Id="rId11" Type="http://schemas.openxmlformats.org/officeDocument/2006/relationships/slide" Target="slides/slide6.xml"/><Relationship Id="rId10" Type="http://schemas.openxmlformats.org/officeDocument/2006/relationships/slide" Target="slides/slide5.xml"/><Relationship Id="rId32" Type="http://schemas.openxmlformats.org/officeDocument/2006/relationships/font" Target="fonts/Roboto-bold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Lucas_critique" TargetMode="Externa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4716c098b8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4716c098b8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Structural change in the U.S Economy</a:t>
            </a:r>
            <a:endParaRPr b="1"/>
          </a:p>
          <a:p>
            <a:pPr indent="-298450" lvl="0" marL="457200" rtl="0" algn="l">
              <a:spcBef>
                <a:spcPts val="0"/>
              </a:spcBef>
              <a:spcAft>
                <a:spcPts val="0"/>
              </a:spcAft>
              <a:buSzPts val="1100"/>
              <a:buChar char="-"/>
            </a:pPr>
            <a:r>
              <a:rPr lang="en"/>
              <a:t>“Just-in-time” delivery as a result of the information technology revolution.</a:t>
            </a:r>
            <a:endParaRPr/>
          </a:p>
          <a:p>
            <a:pPr indent="-298450" lvl="1" marL="914400" rtl="0" algn="l">
              <a:spcBef>
                <a:spcPts val="0"/>
              </a:spcBef>
              <a:spcAft>
                <a:spcPts val="0"/>
              </a:spcAft>
              <a:buSzPts val="1100"/>
              <a:buChar char="-"/>
            </a:pPr>
            <a:r>
              <a:rPr lang="en"/>
              <a:t>JIT introduced in the early 1980s, a supply change management system of trying to keep carrying costs (storage costs and time costs between each stage of the supply change) to a minimum by keeping low inventory.</a:t>
            </a:r>
            <a:endParaRPr/>
          </a:p>
          <a:p>
            <a:pPr indent="-298450" lvl="1" marL="914400" rtl="0" algn="l">
              <a:spcBef>
                <a:spcPts val="0"/>
              </a:spcBef>
              <a:spcAft>
                <a:spcPts val="0"/>
              </a:spcAft>
              <a:buSzPts val="1100"/>
              <a:buChar char="-"/>
            </a:pPr>
            <a:r>
              <a:rPr lang="en"/>
              <a:t>Technology allowed more accurate demand estimates and better </a:t>
            </a:r>
            <a:r>
              <a:rPr lang="en"/>
              <a:t>synchronize</a:t>
            </a:r>
            <a:r>
              <a:rPr lang="en"/>
              <a:t> production (tracking systems) </a:t>
            </a:r>
            <a:endParaRPr/>
          </a:p>
          <a:p>
            <a:pPr indent="-298450" lvl="0" marL="457200" rtl="0" algn="l">
              <a:spcBef>
                <a:spcPts val="0"/>
              </a:spcBef>
              <a:spcAft>
                <a:spcPts val="0"/>
              </a:spcAft>
              <a:buSzPts val="1100"/>
              <a:buChar char="-"/>
            </a:pPr>
            <a:r>
              <a:rPr lang="en"/>
              <a:t>Ignored the switch to less volatile services </a:t>
            </a:r>
            <a:r>
              <a:rPr lang="en">
                <a:highlight>
                  <a:srgbClr val="FFFF00"/>
                </a:highlight>
              </a:rPr>
              <a:t>(restaurant meals versus cars)</a:t>
            </a:r>
            <a:r>
              <a:rPr lang="en"/>
              <a:t> and the “deeper financial” markets that made it easier for firms to borrow and ride out bad times</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
              <a:t>Good luck</a:t>
            </a:r>
            <a:endParaRPr b="1"/>
          </a:p>
          <a:p>
            <a:pPr indent="-298450" lvl="0" marL="457200" rtl="0" algn="l">
              <a:spcBef>
                <a:spcPts val="0"/>
              </a:spcBef>
              <a:spcAft>
                <a:spcPts val="0"/>
              </a:spcAft>
              <a:buSzPts val="1100"/>
              <a:buChar char="-"/>
            </a:pPr>
            <a:r>
              <a:rPr lang="en"/>
              <a:t>Analysis indicated the decrease in output volatility was a result of smaller shocks, rather than changes in the behavior of business cycles.</a:t>
            </a:r>
            <a:endParaRPr/>
          </a:p>
          <a:p>
            <a:pPr indent="-298450" lvl="0" marL="457200" rtl="0" algn="l">
              <a:spcBef>
                <a:spcPts val="0"/>
              </a:spcBef>
              <a:spcAft>
                <a:spcPts val="0"/>
              </a:spcAft>
              <a:buSzPts val="1100"/>
              <a:buChar char="-"/>
            </a:pPr>
            <a:r>
              <a:rPr lang="en"/>
              <a:t>Reduction in output volatility occurred equally over short, medium, and long run.</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
              <a:t>Better monetary policy</a:t>
            </a:r>
            <a:endParaRPr b="1"/>
          </a:p>
          <a:p>
            <a:pPr indent="-298450" lvl="0" marL="457200" rtl="0" algn="l">
              <a:spcBef>
                <a:spcPts val="0"/>
              </a:spcBef>
              <a:spcAft>
                <a:spcPts val="0"/>
              </a:spcAft>
              <a:buSzPts val="1100"/>
              <a:buChar char="-"/>
            </a:pPr>
            <a:r>
              <a:rPr lang="en"/>
              <a:t>“Attribute the bulk of the great moderation” to this (141)</a:t>
            </a:r>
            <a:endParaRPr/>
          </a:p>
          <a:p>
            <a:pPr indent="-298450" lvl="0" marL="457200" rtl="0" algn="l">
              <a:spcBef>
                <a:spcPts val="0"/>
              </a:spcBef>
              <a:spcAft>
                <a:spcPts val="0"/>
              </a:spcAft>
              <a:buSzPts val="1100"/>
              <a:buChar char="-"/>
            </a:pPr>
            <a:r>
              <a:rPr lang="en"/>
              <a:t>The FED took a more rigorous approach to inflation.</a:t>
            </a:r>
            <a:endParaRPr/>
          </a:p>
          <a:p>
            <a:pPr indent="-298450" lvl="1" marL="914400" rtl="0" algn="l">
              <a:spcBef>
                <a:spcPts val="0"/>
              </a:spcBef>
              <a:spcAft>
                <a:spcPts val="0"/>
              </a:spcAft>
              <a:buSzPts val="1100"/>
              <a:buChar char="-"/>
            </a:pPr>
            <a:r>
              <a:rPr lang="en"/>
              <a:t>So we saw a fall in output volatility around the same time as a fall in inflation </a:t>
            </a:r>
            <a:endParaRPr/>
          </a:p>
          <a:p>
            <a:pPr indent="-298450" lvl="1" marL="914400" rtl="0" algn="l">
              <a:spcBef>
                <a:spcPts val="0"/>
              </a:spcBef>
              <a:spcAft>
                <a:spcPts val="0"/>
              </a:spcAft>
              <a:buSzPts val="1100"/>
              <a:buChar char="-"/>
            </a:pPr>
            <a:r>
              <a:rPr lang="en"/>
              <a:t>Since, tighter monetary policy is the driver for lower inflation giving strong evidence for a causal link between tighter monetary policy and the great moderation (141-42)</a:t>
            </a:r>
            <a:endParaRPr/>
          </a:p>
          <a:p>
            <a:pPr indent="-298450" lvl="2" marL="1371600" rtl="0" algn="l">
              <a:spcBef>
                <a:spcPts val="0"/>
              </a:spcBef>
              <a:spcAft>
                <a:spcPts val="0"/>
              </a:spcAft>
              <a:buSzPts val="1100"/>
              <a:buChar char="-"/>
            </a:pPr>
            <a:r>
              <a:rPr lang="en"/>
              <a:t>But really there was no connection, found that it was the “anticipation” of low and stable future inflation that had actually lowered inflation and output volatility. </a:t>
            </a:r>
            <a:endParaRPr/>
          </a:p>
          <a:p>
            <a:pPr indent="-298450" lvl="1" marL="914400" rtl="0" algn="l">
              <a:spcBef>
                <a:spcPts val="0"/>
              </a:spcBef>
              <a:spcAft>
                <a:spcPts val="0"/>
              </a:spcAft>
              <a:buSzPts val="1100"/>
              <a:buChar char="-"/>
            </a:pPr>
            <a:r>
              <a:rPr lang="en"/>
              <a:t>Policymakers found that they could not solely rely on empirical data because they were a “reduced form” of the economy </a:t>
            </a:r>
            <a:endParaRPr/>
          </a:p>
          <a:p>
            <a:pPr indent="-298450" lvl="2" marL="1371600" rtl="0" algn="l">
              <a:spcBef>
                <a:spcPts val="0"/>
              </a:spcBef>
              <a:spcAft>
                <a:spcPts val="0"/>
              </a:spcAft>
              <a:buSzPts val="1100"/>
              <a:buChar char="-"/>
            </a:pPr>
            <a:r>
              <a:rPr lang="en"/>
              <a:t>The data </a:t>
            </a:r>
            <a:r>
              <a:rPr lang="en"/>
              <a:t>didn't</a:t>
            </a:r>
            <a:r>
              <a:rPr lang="en"/>
              <a:t> account for the effects of economic policy and microeconomic principles - Lucas critique</a:t>
            </a:r>
            <a:endParaRPr/>
          </a:p>
          <a:p>
            <a:pPr indent="-298450" lvl="2" marL="1371600" rtl="0" algn="l">
              <a:spcBef>
                <a:spcPts val="0"/>
              </a:spcBef>
              <a:spcAft>
                <a:spcPts val="0"/>
              </a:spcAft>
              <a:buSzPts val="1100"/>
              <a:buChar char="-"/>
            </a:pPr>
            <a:r>
              <a:rPr lang="en"/>
              <a:t>Looking at Inflation and output is too broad to sum up the entire economy, not all workers follow how they think they would react</a:t>
            </a:r>
            <a:endParaRPr/>
          </a:p>
          <a:p>
            <a:pPr indent="-298450" lvl="2" marL="1371600" rtl="0" algn="l">
              <a:spcBef>
                <a:spcPts val="0"/>
              </a:spcBef>
              <a:spcAft>
                <a:spcPts val="0"/>
              </a:spcAft>
              <a:buSzPts val="1100"/>
              <a:buChar char="-"/>
            </a:pPr>
            <a:r>
              <a:rPr lang="en"/>
              <a:t>needed to include economic theory so they developed</a:t>
            </a:r>
            <a:r>
              <a:rPr b="1" lang="en"/>
              <a:t> Dynamic </a:t>
            </a:r>
            <a:r>
              <a:rPr b="1" lang="en"/>
              <a:t>Stochastic</a:t>
            </a:r>
            <a:r>
              <a:rPr b="1" lang="en"/>
              <a:t> General Equilibrium models or DSGE models </a:t>
            </a:r>
            <a:endParaRPr b="1"/>
          </a:p>
          <a:p>
            <a:pPr indent="-298450" lvl="3" marL="1828800" rtl="0" algn="l">
              <a:spcBef>
                <a:spcPts val="0"/>
              </a:spcBef>
              <a:spcAft>
                <a:spcPts val="0"/>
              </a:spcAft>
              <a:buSzPts val="1100"/>
              <a:buChar char="-"/>
            </a:pPr>
            <a:r>
              <a:rPr lang="en"/>
              <a:t>More complex</a:t>
            </a:r>
            <a:endParaRPr/>
          </a:p>
          <a:p>
            <a:pPr indent="-298450" lvl="3" marL="1828800" rtl="0" algn="l">
              <a:spcBef>
                <a:spcPts val="0"/>
              </a:spcBef>
              <a:spcAft>
                <a:spcPts val="0"/>
              </a:spcAft>
              <a:buSzPts val="1100"/>
              <a:buChar char="-"/>
            </a:pPr>
            <a:r>
              <a:rPr lang="en"/>
              <a:t>So looking at the effects of increased income from tax cuts on household spending </a:t>
            </a:r>
            <a:r>
              <a:rPr i="1" lang="en"/>
              <a:t>and</a:t>
            </a:r>
            <a:r>
              <a:rPr lang="en"/>
              <a:t> inflation. </a:t>
            </a:r>
            <a:endParaRPr/>
          </a:p>
          <a:p>
            <a:pPr indent="-298450" lvl="3" marL="1828800" rtl="0" algn="l">
              <a:spcBef>
                <a:spcPts val="0"/>
              </a:spcBef>
              <a:spcAft>
                <a:spcPts val="0"/>
              </a:spcAft>
              <a:buSzPts val="1100"/>
              <a:buChar char="-"/>
            </a:pPr>
            <a:r>
              <a:rPr lang="en"/>
              <a:t>Combine “deep theory” and “empirical evidence” </a:t>
            </a:r>
            <a:endParaRPr/>
          </a:p>
          <a:p>
            <a:pPr indent="0" lvl="0" marL="1828800" rtl="0" algn="l">
              <a:spcBef>
                <a:spcPts val="0"/>
              </a:spcBef>
              <a:spcAft>
                <a:spcPts val="0"/>
              </a:spcAft>
              <a:buNone/>
            </a:pPr>
            <a:r>
              <a:t/>
            </a:r>
            <a:endParaRPr/>
          </a:p>
          <a:p>
            <a:pPr indent="0" lvl="0" marL="0" rtl="0" algn="l">
              <a:spcBef>
                <a:spcPts val="0"/>
              </a:spcBef>
              <a:spcAft>
                <a:spcPts val="0"/>
              </a:spcAft>
              <a:buNone/>
            </a:pPr>
            <a:r>
              <a:rPr lang="en"/>
              <a:t>I found the DSGE model explanation a bit confusing so let’s break it down..</a:t>
            </a:r>
            <a:endParaRPr/>
          </a:p>
          <a:p>
            <a:pPr indent="0" lvl="0" marL="0" rtl="0" algn="l">
              <a:spcBef>
                <a:spcPts val="0"/>
              </a:spcBef>
              <a:spcAft>
                <a:spcPts val="0"/>
              </a:spcAft>
              <a:buNone/>
            </a:pPr>
            <a:r>
              <a:t/>
            </a:r>
            <a:endParaRPr/>
          </a:p>
          <a:p>
            <a:pPr indent="-298450" lvl="0" marL="457200" rtl="0" algn="l">
              <a:spcBef>
                <a:spcPts val="0"/>
              </a:spcBef>
              <a:spcAft>
                <a:spcPts val="0"/>
              </a:spcAft>
              <a:buSzPts val="1100"/>
              <a:buChar char="-"/>
            </a:pPr>
            <a:r>
              <a:rPr lang="en">
                <a:highlight>
                  <a:srgbClr val="FFFF00"/>
                </a:highlight>
              </a:rPr>
              <a:t>Lucas Critique</a:t>
            </a:r>
            <a:endParaRPr>
              <a:highlight>
                <a:srgbClr val="FFFF00"/>
              </a:highlight>
            </a:endParaRPr>
          </a:p>
          <a:p>
            <a:pPr indent="-298450" lvl="0" marL="457200" rtl="0" algn="l">
              <a:spcBef>
                <a:spcPts val="0"/>
              </a:spcBef>
              <a:spcAft>
                <a:spcPts val="0"/>
              </a:spcAft>
              <a:buSzPts val="1100"/>
              <a:buChar char="-"/>
            </a:pPr>
            <a:r>
              <a:rPr lang="en">
                <a:highlight>
                  <a:srgbClr val="FFFF00"/>
                </a:highlight>
              </a:rPr>
              <a:t>The Lucas critique tells economists, primarily, how not to do economic analysis. The Lucas critique suggests that if we want to predict the effect of a policy experiment, we should model the "deep parameters" (relating to preferences, technology, and resource constraints) that are assumed to govern individual behavior: so-called "microfoundations." If these models can account for observed empirical regularities, we can then predict what individuals will do, taking into account the change in policy, and then aggregate the individual decisions to calculate the macroeconomic effects of the policy change.[4]</a:t>
            </a:r>
            <a:endParaRPr>
              <a:highlight>
                <a:srgbClr val="FFFF00"/>
              </a:highlight>
            </a:endParaRPr>
          </a:p>
          <a:p>
            <a:pPr indent="-298450" lvl="0" marL="457200" rtl="0" algn="l">
              <a:spcBef>
                <a:spcPts val="0"/>
              </a:spcBef>
              <a:spcAft>
                <a:spcPts val="0"/>
              </a:spcAft>
              <a:buSzPts val="1100"/>
              <a:buChar char="-"/>
            </a:pPr>
            <a:r>
              <a:rPr lang="en" u="sng">
                <a:solidFill>
                  <a:schemeClr val="hlink"/>
                </a:solidFill>
                <a:highlight>
                  <a:srgbClr val="FFFF00"/>
                </a:highlight>
                <a:hlinkClick r:id="rId2"/>
              </a:rPr>
              <a:t>https://en.wikipedia.org/wiki/Lucas_critique</a:t>
            </a:r>
            <a:endParaRPr>
              <a:highlight>
                <a:srgbClr val="FFFF00"/>
              </a:highlight>
            </a:endParaRPr>
          </a:p>
          <a:p>
            <a:pPr indent="-298450" lvl="0" marL="457200" rtl="0" algn="l">
              <a:spcBef>
                <a:spcPts val="0"/>
              </a:spcBef>
              <a:spcAft>
                <a:spcPts val="0"/>
              </a:spcAft>
              <a:buSzPts val="1100"/>
              <a:buChar char="-"/>
            </a:pPr>
            <a:r>
              <a:rPr lang="en">
                <a:highlight>
                  <a:srgbClr val="FFFF00"/>
                </a:highlight>
              </a:rPr>
              <a:t>https://www.econlib.org/library/Enc/bios/Lucas.html</a:t>
            </a:r>
            <a:endParaRPr>
              <a:highlight>
                <a:srgbClr val="FFFF00"/>
              </a:highlight>
            </a:endParaRPr>
          </a:p>
          <a:p>
            <a:pPr indent="-298450" lvl="0" marL="457200" rtl="0" algn="l">
              <a:spcBef>
                <a:spcPts val="0"/>
              </a:spcBef>
              <a:spcAft>
                <a:spcPts val="0"/>
              </a:spcAft>
              <a:buSzPts val="1100"/>
              <a:buChar char="-"/>
            </a:pPr>
            <a:r>
              <a:rPr lang="en">
                <a:highlight>
                  <a:srgbClr val="FFFF00"/>
                </a:highlight>
              </a:rPr>
              <a:t>DSGE models</a:t>
            </a:r>
            <a:endParaRPr>
              <a:highlight>
                <a:srgbClr val="FFFF00"/>
              </a:highlight>
            </a:endParaRPr>
          </a:p>
          <a:p>
            <a:pPr indent="0" lvl="0" marL="0" rtl="0" algn="l">
              <a:spcBef>
                <a:spcPts val="0"/>
              </a:spcBef>
              <a:spcAft>
                <a:spcPts val="0"/>
              </a:spcAft>
              <a:buNone/>
            </a:pPr>
            <a:br>
              <a:rPr lang="en"/>
            </a:br>
            <a:r>
              <a:rPr lang="en"/>
              <a:t>https://en.wikipedia.org/wiki/Dynamic_stochastic_general_equilibrium</a:t>
            </a:r>
            <a:endParaRPr/>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484cb38cba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484cb38cba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Macroeconomic model used to explain economic </a:t>
            </a:r>
            <a:r>
              <a:rPr lang="en"/>
              <a:t>phenomena,</a:t>
            </a:r>
            <a:r>
              <a:rPr lang="en"/>
              <a:t> such as economic growth and business cycles, by capturing the effects of economic policy at the macro- and microeconomic level.</a:t>
            </a:r>
            <a:endParaRPr/>
          </a:p>
          <a:p>
            <a:pPr indent="-298450" lvl="0" marL="457200" rtl="0" algn="l">
              <a:spcBef>
                <a:spcPts val="0"/>
              </a:spcBef>
              <a:spcAft>
                <a:spcPts val="0"/>
              </a:spcAft>
              <a:buSzPts val="1100"/>
              <a:buChar char="-"/>
            </a:pPr>
            <a:r>
              <a:rPr lang="en"/>
              <a:t>Microeconomic principles</a:t>
            </a:r>
            <a:endParaRPr/>
          </a:p>
          <a:p>
            <a:pPr indent="-298450" lvl="0" marL="457200" rtl="0" algn="l">
              <a:spcBef>
                <a:spcPts val="0"/>
              </a:spcBef>
              <a:spcAft>
                <a:spcPts val="0"/>
              </a:spcAft>
              <a:buSzPts val="1100"/>
              <a:buChar char="-"/>
            </a:pPr>
            <a:r>
              <a:rPr lang="en"/>
              <a:t>Supply and demand effects on households</a:t>
            </a:r>
            <a:endParaRPr/>
          </a:p>
          <a:p>
            <a:pPr indent="0" lvl="0" marL="0" rtl="0" algn="l">
              <a:spcBef>
                <a:spcPts val="0"/>
              </a:spcBef>
              <a:spcAft>
                <a:spcPts val="0"/>
              </a:spcAft>
              <a:buNone/>
            </a:pPr>
            <a:r>
              <a:rPr lang="en"/>
              <a:t>Dynamic</a:t>
            </a:r>
            <a:endParaRPr/>
          </a:p>
          <a:p>
            <a:pPr indent="-298450" lvl="0" marL="457200" rtl="0" algn="l">
              <a:spcBef>
                <a:spcPts val="0"/>
              </a:spcBef>
              <a:spcAft>
                <a:spcPts val="0"/>
              </a:spcAft>
              <a:buSzPts val="1100"/>
              <a:buChar char="-"/>
            </a:pPr>
            <a:r>
              <a:rPr lang="en"/>
              <a:t>Accounts for how economy evolves over time;  </a:t>
            </a:r>
            <a:endParaRPr/>
          </a:p>
          <a:p>
            <a:pPr indent="-298450" lvl="1" marL="914400" rtl="0" algn="l">
              <a:spcBef>
                <a:spcPts val="0"/>
              </a:spcBef>
              <a:spcAft>
                <a:spcPts val="0"/>
              </a:spcAft>
              <a:buSzPts val="1100"/>
              <a:buChar char="-"/>
            </a:pPr>
            <a:r>
              <a:rPr lang="en"/>
              <a:t>long and short run matters</a:t>
            </a:r>
            <a:endParaRPr/>
          </a:p>
          <a:p>
            <a:pPr indent="-298450" lvl="0" marL="457200" rtl="0" algn="l">
              <a:spcBef>
                <a:spcPts val="0"/>
              </a:spcBef>
              <a:spcAft>
                <a:spcPts val="0"/>
              </a:spcAft>
              <a:buSzPts val="1100"/>
              <a:buChar char="-"/>
            </a:pPr>
            <a:r>
              <a:rPr lang="en"/>
              <a:t>And the length of the long and the short run matters</a:t>
            </a:r>
            <a:endParaRPr/>
          </a:p>
          <a:p>
            <a:pPr indent="-298450" lvl="0" marL="457200" rtl="0" algn="l">
              <a:spcBef>
                <a:spcPts val="0"/>
              </a:spcBef>
              <a:spcAft>
                <a:spcPts val="0"/>
              </a:spcAft>
              <a:buSzPts val="1100"/>
              <a:buChar char="-"/>
            </a:pPr>
            <a:r>
              <a:rPr lang="en"/>
              <a:t>Ex: Brexit - UK leaving EU, a very timely topic. Things might look different in a year or even earlier due to ‘anticipation’</a:t>
            </a:r>
            <a:endParaRPr/>
          </a:p>
          <a:p>
            <a:pPr indent="0" lvl="0" marL="0" rtl="0" algn="l">
              <a:spcBef>
                <a:spcPts val="0"/>
              </a:spcBef>
              <a:spcAft>
                <a:spcPts val="0"/>
              </a:spcAft>
              <a:buNone/>
            </a:pPr>
            <a:r>
              <a:rPr lang="en"/>
              <a:t>Stochastic</a:t>
            </a:r>
            <a:endParaRPr/>
          </a:p>
          <a:p>
            <a:pPr indent="-298450" lvl="0" marL="457200" rtl="0" algn="l">
              <a:spcBef>
                <a:spcPts val="0"/>
              </a:spcBef>
              <a:spcAft>
                <a:spcPts val="0"/>
              </a:spcAft>
              <a:buSzPts val="1100"/>
              <a:buChar char="-"/>
            </a:pPr>
            <a:r>
              <a:rPr lang="en"/>
              <a:t>Accounts for random/unpredictable shocks to the economy</a:t>
            </a:r>
            <a:endParaRPr/>
          </a:p>
          <a:p>
            <a:pPr indent="-298450" lvl="0" marL="457200" rtl="0" algn="l">
              <a:spcBef>
                <a:spcPts val="0"/>
              </a:spcBef>
              <a:spcAft>
                <a:spcPts val="0"/>
              </a:spcAft>
              <a:buSzPts val="1100"/>
              <a:buChar char="-"/>
            </a:pPr>
            <a:r>
              <a:rPr b="1" lang="en"/>
              <a:t>Accepting the shocks - makes them more </a:t>
            </a:r>
            <a:r>
              <a:rPr b="1" lang="en"/>
              <a:t>tractable</a:t>
            </a:r>
            <a:r>
              <a:rPr lang="en"/>
              <a:t> </a:t>
            </a:r>
            <a:endParaRPr/>
          </a:p>
          <a:p>
            <a:pPr indent="-298450" lvl="0" marL="457200" rtl="0" algn="l">
              <a:spcBef>
                <a:spcPts val="0"/>
              </a:spcBef>
              <a:spcAft>
                <a:spcPts val="0"/>
              </a:spcAft>
              <a:buSzPts val="1100"/>
              <a:buChar char="-"/>
            </a:pPr>
            <a:r>
              <a:rPr lang="en"/>
              <a:t>Weather - bad el Nino </a:t>
            </a:r>
            <a:endParaRPr/>
          </a:p>
          <a:p>
            <a:pPr indent="0" lvl="0" marL="0" rtl="0" algn="l">
              <a:spcBef>
                <a:spcPts val="0"/>
              </a:spcBef>
              <a:spcAft>
                <a:spcPts val="0"/>
              </a:spcAft>
              <a:buNone/>
            </a:pPr>
            <a:r>
              <a:rPr lang="en"/>
              <a:t>General Equilibrium</a:t>
            </a:r>
            <a:endParaRPr/>
          </a:p>
          <a:p>
            <a:pPr indent="-298450" lvl="0" marL="457200" rtl="0" algn="l">
              <a:spcBef>
                <a:spcPts val="0"/>
              </a:spcBef>
              <a:spcAft>
                <a:spcPts val="0"/>
              </a:spcAft>
              <a:buSzPts val="1100"/>
              <a:buChar char="-"/>
            </a:pPr>
            <a:r>
              <a:rPr lang="en"/>
              <a:t>Looks at the system as a whole; entire economy</a:t>
            </a:r>
            <a:endParaRPr/>
          </a:p>
          <a:p>
            <a:pPr indent="-298450" lvl="0" marL="457200" rtl="0" algn="l">
              <a:spcBef>
                <a:spcPts val="0"/>
              </a:spcBef>
              <a:spcAft>
                <a:spcPts val="0"/>
              </a:spcAft>
              <a:buSzPts val="1100"/>
              <a:buChar char="-"/>
            </a:pPr>
            <a:r>
              <a:rPr lang="en"/>
              <a:t>We dont model each part by themselves but within an overall system</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Hope that made sense..? Any other explanations?</a:t>
            </a:r>
            <a:br>
              <a:rPr lang="en"/>
            </a:br>
            <a:endParaRPr/>
          </a:p>
          <a:p>
            <a:pPr indent="0" lvl="0" marL="0" rtl="0" algn="l">
              <a:spcBef>
                <a:spcPts val="0"/>
              </a:spcBef>
              <a:spcAft>
                <a:spcPts val="0"/>
              </a:spcAft>
              <a:buNone/>
            </a:pPr>
            <a:r>
              <a:t/>
            </a:r>
            <a:endParaRPr/>
          </a:p>
          <a:p>
            <a:pPr indent="0" lvl="0" marL="0" rtl="0" algn="l">
              <a:spcBef>
                <a:spcPts val="0"/>
              </a:spcBef>
              <a:spcAft>
                <a:spcPts val="0"/>
              </a:spcAft>
              <a:buNone/>
            </a:pPr>
            <a:r>
              <a:rPr lang="en"/>
              <a:t>https://en.wikipedia.org/wiki/Dynamic_stochastic_general_equilibrium</a:t>
            </a:r>
            <a:endParaRPr/>
          </a:p>
          <a:p>
            <a:pPr indent="0" lvl="0" marL="0" rtl="0" algn="l">
              <a:spcBef>
                <a:spcPts val="0"/>
              </a:spcBef>
              <a:spcAft>
                <a:spcPts val="0"/>
              </a:spcAft>
              <a:buNone/>
            </a:pPr>
            <a:r>
              <a:t/>
            </a:r>
            <a:endParaRPr>
              <a:highlight>
                <a:srgbClr val="FFFF00"/>
              </a:highlight>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4716c098b8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4716c098b8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the context of policymakers and the financial crisis…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P 143</a:t>
            </a:r>
            <a:endParaRPr/>
          </a:p>
          <a:p>
            <a:pPr indent="0" lvl="0" marL="0" rtl="0" algn="l">
              <a:spcBef>
                <a:spcPts val="0"/>
              </a:spcBef>
              <a:spcAft>
                <a:spcPts val="0"/>
              </a:spcAft>
              <a:buNone/>
            </a:pPr>
            <a:r>
              <a:rPr lang="en"/>
              <a:t>How academics and academically inclined </a:t>
            </a:r>
            <a:r>
              <a:rPr lang="en"/>
              <a:t>policy makers</a:t>
            </a:r>
            <a:r>
              <a:rPr lang="en"/>
              <a:t> began thinking about the economy.</a:t>
            </a:r>
            <a:endParaRPr/>
          </a:p>
          <a:p>
            <a:pPr indent="-298450" lvl="0" marL="457200" rtl="0" algn="l">
              <a:spcBef>
                <a:spcPts val="0"/>
              </a:spcBef>
              <a:spcAft>
                <a:spcPts val="0"/>
              </a:spcAft>
              <a:buSzPts val="1100"/>
              <a:buChar char="-"/>
            </a:pPr>
            <a:r>
              <a:rPr lang="en"/>
              <a:t>Smaller DSGE models were the “preferred choice” for policy analysis in US.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“Led to a growing view that monetary policy was becoming more scientific, characterized by </a:t>
            </a:r>
            <a:r>
              <a:rPr lang="en"/>
              <a:t>predictable</a:t>
            </a:r>
            <a:r>
              <a:rPr lang="en"/>
              <a:t> responses to changes </a:t>
            </a:r>
            <a:r>
              <a:rPr lang="en"/>
              <a:t>in inflation</a:t>
            </a:r>
            <a:r>
              <a:rPr lang="en"/>
              <a:t> and </a:t>
            </a:r>
            <a:endParaRPr/>
          </a:p>
          <a:p>
            <a:pPr indent="0" lvl="0" marL="0" rtl="0" algn="l">
              <a:spcBef>
                <a:spcPts val="0"/>
              </a:spcBef>
              <a:spcAft>
                <a:spcPts val="0"/>
              </a:spcAft>
              <a:buNone/>
            </a:pPr>
            <a:r>
              <a:rPr lang="en"/>
              <a:t>economic</a:t>
            </a:r>
            <a:r>
              <a:rPr lang="en"/>
              <a:t> slack that </a:t>
            </a:r>
            <a:r>
              <a:rPr lang="en"/>
              <a:t>stabilize</a:t>
            </a:r>
            <a:r>
              <a:rPr lang="en"/>
              <a:t> current activity by providing confidence that the economy would remain on an even keel”</a:t>
            </a:r>
            <a:endParaRPr/>
          </a:p>
          <a:p>
            <a:pPr indent="-298450" lvl="0" marL="457200" rtl="0" algn="l">
              <a:spcBef>
                <a:spcPts val="0"/>
              </a:spcBef>
              <a:spcAft>
                <a:spcPts val="0"/>
              </a:spcAft>
              <a:buSzPts val="1100"/>
              <a:buChar char="-"/>
            </a:pPr>
            <a:r>
              <a:rPr lang="en"/>
              <a:t>Predictability and consistency were becoming increasingly important virtues for monetary policy.</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4965874bd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4965874bd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a:t>Dark side:</a:t>
            </a:r>
            <a:endParaRPr/>
          </a:p>
          <a:p>
            <a:pPr indent="0" lvl="0" marL="0" rtl="0" algn="l">
              <a:spcBef>
                <a:spcPts val="0"/>
              </a:spcBef>
              <a:spcAft>
                <a:spcPts val="0"/>
              </a:spcAft>
              <a:buNone/>
            </a:pPr>
            <a:r>
              <a:rPr lang="en"/>
              <a:t>Made policymakers “complacent” about risks to the stability of the economy</a:t>
            </a:r>
            <a:endParaRPr/>
          </a:p>
          <a:p>
            <a:pPr indent="-298450" lvl="0" marL="457200" rtl="0" algn="l">
              <a:spcBef>
                <a:spcPts val="0"/>
              </a:spcBef>
              <a:spcAft>
                <a:spcPts val="0"/>
              </a:spcAft>
              <a:buSzPts val="1100"/>
              <a:buChar char="-"/>
            </a:pPr>
            <a:r>
              <a:rPr lang="en"/>
              <a:t>Reflected the limitations in putting together so many elements into a single model</a:t>
            </a:r>
            <a:endParaRPr/>
          </a:p>
          <a:p>
            <a:pPr indent="-298450" lvl="1" marL="914400" rtl="0" algn="l">
              <a:spcBef>
                <a:spcPts val="0"/>
              </a:spcBef>
              <a:spcAft>
                <a:spcPts val="0"/>
              </a:spcAft>
              <a:buSzPts val="1100"/>
              <a:buChar char="-"/>
            </a:pPr>
            <a:r>
              <a:rPr lang="en"/>
              <a:t>Behavior of households, firms, financial markets, and governments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Although the stochastic aspect allowed for better tractability in the event of shocks. Tractability in behavior required some specific assumptions. Mainly that households and firms were extremely farsighted</a:t>
            </a:r>
            <a:endParaRPr/>
          </a:p>
          <a:p>
            <a:pPr indent="0" lvl="0" marL="457200" rtl="0" algn="l">
              <a:spcBef>
                <a:spcPts val="0"/>
              </a:spcBef>
              <a:spcAft>
                <a:spcPts val="0"/>
              </a:spcAft>
              <a:buNone/>
            </a:pPr>
            <a:r>
              <a:t/>
            </a:r>
            <a:endParaRPr/>
          </a:p>
          <a:p>
            <a:pPr indent="0" lvl="0" marL="0" rtl="0" algn="l">
              <a:spcBef>
                <a:spcPts val="0"/>
              </a:spcBef>
              <a:spcAft>
                <a:spcPts val="0"/>
              </a:spcAft>
              <a:buNone/>
            </a:pPr>
            <a:r>
              <a:rPr lang="en"/>
              <a:t>“uniformly assumed that households and firms were extremely farsighted”</a:t>
            </a:r>
            <a:endParaRPr/>
          </a:p>
          <a:p>
            <a:pPr indent="-298450" lvl="0" marL="457200" rtl="0" algn="l">
              <a:spcBef>
                <a:spcPts val="0"/>
              </a:spcBef>
              <a:spcAft>
                <a:spcPts val="0"/>
              </a:spcAft>
              <a:buSzPts val="1100"/>
              <a:buChar char="-"/>
            </a:pPr>
            <a:r>
              <a:rPr lang="en"/>
              <a:t>Not just the future but the far, far future</a:t>
            </a:r>
            <a:endParaRPr/>
          </a:p>
          <a:p>
            <a:pPr indent="-298450" lvl="0" marL="457200" rtl="0" algn="l">
              <a:spcBef>
                <a:spcPts val="0"/>
              </a:spcBef>
              <a:spcAft>
                <a:spcPts val="0"/>
              </a:spcAft>
              <a:buSzPts val="1100"/>
              <a:buChar char="-"/>
            </a:pPr>
            <a:r>
              <a:rPr lang="en"/>
              <a:t>EX: assumed that tax cuts, which boosted take-home pay,  would not lead to increase spending because household understood that tax cuts today would need to be repaid higher taxes in the future. So the smart thing for them to do is to save the extra take-home pay. </a:t>
            </a:r>
            <a:endParaRPr/>
          </a:p>
          <a:p>
            <a:pPr indent="0" lvl="0" marL="0" rtl="0" algn="l">
              <a:spcBef>
                <a:spcPts val="0"/>
              </a:spcBef>
              <a:spcAft>
                <a:spcPts val="0"/>
              </a:spcAft>
              <a:buNone/>
            </a:pPr>
            <a:r>
              <a:t/>
            </a:r>
            <a:endParaRPr/>
          </a:p>
          <a:p>
            <a:pPr indent="0" lvl="0" marL="0" rtl="0" algn="l">
              <a:spcBef>
                <a:spcPts val="0"/>
              </a:spcBef>
              <a:spcAft>
                <a:spcPts val="0"/>
              </a:spcAft>
              <a:buClr>
                <a:srgbClr val="000000"/>
              </a:buClr>
              <a:buSzPts val="1100"/>
              <a:buFont typeface="Arial"/>
              <a:buNone/>
            </a:pPr>
            <a:r>
              <a:rPr lang="en"/>
              <a:t>“Hyper-rational response” assumed everyone understood how the economy worked and how policymakers reacted, that they could accurately predict the direction the economy was heading. </a:t>
            </a:r>
            <a:endParaRPr/>
          </a:p>
          <a:p>
            <a:pPr indent="-298450" lvl="0" marL="457200" rtl="0" algn="l">
              <a:spcBef>
                <a:spcPts val="0"/>
              </a:spcBef>
              <a:spcAft>
                <a:spcPts val="0"/>
              </a:spcAft>
              <a:buSzPts val="1100"/>
              <a:buChar char="-"/>
            </a:pPr>
            <a:r>
              <a:rPr lang="en"/>
              <a:t>Author calls this “Out of step with reality” and brings back the idea that in a world, and markets, of “unknown, unknowns” it is unclear if such predictable futures exist.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flip side to the assumptions that far-sightedness made tax cuts ineffective</a:t>
            </a:r>
            <a:endParaRPr/>
          </a:p>
          <a:p>
            <a:pPr indent="-298450" lvl="0" marL="457200" rtl="0" algn="l">
              <a:spcBef>
                <a:spcPts val="0"/>
              </a:spcBef>
              <a:spcAft>
                <a:spcPts val="0"/>
              </a:spcAft>
              <a:buSzPts val="1100"/>
              <a:buChar char="-"/>
            </a:pPr>
            <a:r>
              <a:rPr lang="en"/>
              <a:t>Resulting in a belief that tax cuts, and overall fiscal policy, were ineffective and monetary policy was “extremely powerful” (144)</a:t>
            </a:r>
            <a:endParaRPr/>
          </a:p>
          <a:p>
            <a:pPr indent="-298450" lvl="0" marL="457200" rtl="0" algn="l">
              <a:spcBef>
                <a:spcPts val="0"/>
              </a:spcBef>
              <a:spcAft>
                <a:spcPts val="0"/>
              </a:spcAft>
              <a:buSzPts val="1100"/>
              <a:buChar char="-"/>
            </a:pPr>
            <a:r>
              <a:rPr lang="en"/>
              <a:t>Since households were accounted for future tax bill increases or decreases it essential offset the use of fiscal policy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This strong belief in monetary policy had major effects in the early 2000s that greatly misled policymakers into 2008</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P153</a:t>
            </a:r>
            <a:endParaRPr/>
          </a:p>
          <a:p>
            <a:pPr indent="0" lvl="0" marL="0" rtl="0" algn="l">
              <a:spcBef>
                <a:spcPts val="0"/>
              </a:spcBef>
              <a:spcAft>
                <a:spcPts val="0"/>
              </a:spcAft>
              <a:buNone/>
            </a:pPr>
            <a:r>
              <a:rPr lang="en"/>
              <a:t>P 154 - 155</a:t>
            </a:r>
            <a:endParaRPr/>
          </a:p>
          <a:p>
            <a:pPr indent="0" lvl="0" marL="0" rtl="0" algn="l">
              <a:spcBef>
                <a:spcPts val="0"/>
              </a:spcBef>
              <a:spcAft>
                <a:spcPts val="0"/>
              </a:spcAft>
              <a:buNone/>
            </a:pPr>
            <a:r>
              <a:t/>
            </a:r>
            <a:endParaRPr/>
          </a:p>
          <a:p>
            <a:pPr indent="0" lvl="0" marL="0" rtl="0" algn="l">
              <a:spcBef>
                <a:spcPts val="0"/>
              </a:spcBef>
              <a:spcAft>
                <a:spcPts val="0"/>
              </a:spcAft>
              <a:buClr>
                <a:srgbClr val="000000"/>
              </a:buClr>
              <a:buSzPts val="1100"/>
              <a:buFont typeface="Arial"/>
              <a:buNone/>
            </a:pPr>
            <a:r>
              <a:rPr lang="en"/>
              <a:t>Subliminal messages that government intervention and regulation was harmful</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g486543749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486543749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 put this more in context and show its foreshadowing effects on the 2008 crash the author notes the influence of monetary policy during the 2001 technology market crash, also known as the dot-com bubble crash</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US Federal Reserve ascribed the limited impact on the US economy to its swift monetary response (144).”</a:t>
            </a:r>
            <a:endParaRPr/>
          </a:p>
          <a:p>
            <a:pPr indent="-298450" lvl="0" marL="457200" rtl="0" algn="l">
              <a:spcBef>
                <a:spcPts val="0"/>
              </a:spcBef>
              <a:spcAft>
                <a:spcPts val="0"/>
              </a:spcAft>
              <a:buSzPts val="1100"/>
              <a:buChar char="-"/>
            </a:pPr>
            <a:r>
              <a:rPr lang="en"/>
              <a:t>Instead of seeing the overvalued equities as a warning sign for financial risks or instability </a:t>
            </a:r>
            <a:endParaRPr/>
          </a:p>
          <a:p>
            <a:pPr indent="-298450" lvl="1" marL="914400" rtl="0" algn="l">
              <a:spcBef>
                <a:spcPts val="0"/>
              </a:spcBef>
              <a:spcAft>
                <a:spcPts val="0"/>
              </a:spcAft>
              <a:buSzPts val="1100"/>
              <a:buChar char="-"/>
            </a:pPr>
            <a:r>
              <a:rPr lang="en"/>
              <a:t>[Believed] financial risks were limited due to monetary policy response</a:t>
            </a:r>
            <a:endParaRPr/>
          </a:p>
          <a:p>
            <a:pPr indent="-298450" lvl="1" marL="914400" rtl="0" algn="l">
              <a:spcBef>
                <a:spcPts val="0"/>
              </a:spcBef>
              <a:spcAft>
                <a:spcPts val="0"/>
              </a:spcAft>
              <a:buSzPts val="1100"/>
              <a:buChar char="-"/>
            </a:pPr>
            <a:r>
              <a:rPr lang="en"/>
              <a:t>In reality, reflected the nature of financial shocks not the </a:t>
            </a:r>
            <a:r>
              <a:rPr lang="en"/>
              <a:t>sophistication</a:t>
            </a:r>
            <a:r>
              <a:rPr lang="en"/>
              <a:t> of financial markets or the ability of monetary policy </a:t>
            </a:r>
            <a:endParaRPr/>
          </a:p>
          <a:p>
            <a:pPr indent="-298450" lvl="2" marL="1371600" rtl="0" algn="l">
              <a:spcBef>
                <a:spcPts val="0"/>
              </a:spcBef>
              <a:spcAft>
                <a:spcPts val="0"/>
              </a:spcAft>
              <a:buSzPts val="1100"/>
              <a:buChar char="-"/>
            </a:pPr>
            <a:r>
              <a:rPr lang="en"/>
              <a:t>Global tech bubble investors mostly used their own money so losses could be absorbed by the buyers</a:t>
            </a:r>
            <a:endParaRPr/>
          </a:p>
          <a:p>
            <a:pPr indent="-298450" lvl="0" marL="457200" rtl="0" algn="l">
              <a:spcBef>
                <a:spcPts val="0"/>
              </a:spcBef>
              <a:spcAft>
                <a:spcPts val="0"/>
              </a:spcAft>
              <a:buSzPts val="1100"/>
              <a:buChar char="-"/>
            </a:pPr>
            <a:r>
              <a:rPr lang="en"/>
              <a:t>“overconfidence in the effectiveness of monetary policy” and containment of the dot-com crash reflected in the Fed’s view towards housing price booms starting in 2006</a:t>
            </a:r>
            <a:endParaRPr/>
          </a:p>
          <a:p>
            <a:pPr indent="-298450" lvl="1" marL="914400" rtl="0" algn="l">
              <a:spcBef>
                <a:spcPts val="0"/>
              </a:spcBef>
              <a:spcAft>
                <a:spcPts val="0"/>
              </a:spcAft>
              <a:buSzPts val="1100"/>
              <a:buChar char="-"/>
            </a:pPr>
            <a:r>
              <a:rPr lang="en"/>
              <a:t>2006, housing prices boom, the Fed was confident in their ability to offset a major housing price downturn without preemptive response.</a:t>
            </a:r>
            <a:endParaRPr/>
          </a:p>
          <a:p>
            <a:pPr indent="-298450" lvl="1" marL="914400" rtl="0" algn="l">
              <a:spcBef>
                <a:spcPts val="0"/>
              </a:spcBef>
              <a:spcAft>
                <a:spcPts val="0"/>
              </a:spcAft>
              <a:buSzPts val="1100"/>
              <a:buChar char="-"/>
            </a:pPr>
            <a:r>
              <a:rPr lang="en"/>
              <a:t>However, unlike the tech investors - homeowners usually bought houses using a bank mortgage, which cause any problems in payment to fall back on the banks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Google Shape;167;g4865437493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4865437493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One last aspect to the DSGE models that also misled policymakers was the assumption that excess spending would be reflected in inflation and economic slack, which they strongly believed could be stabilized through monetary policy that responded to changes in current and future inflation. (economic slack - resources in the economy not being used)</a:t>
            </a:r>
            <a:endParaRPr/>
          </a:p>
          <a:p>
            <a:pPr indent="-298450" lvl="0" marL="457200" rtl="0" algn="l">
              <a:spcBef>
                <a:spcPts val="0"/>
              </a:spcBef>
              <a:spcAft>
                <a:spcPts val="0"/>
              </a:spcAft>
              <a:buSzPts val="1100"/>
              <a:buChar char="-"/>
            </a:pPr>
            <a:r>
              <a:rPr lang="en"/>
              <a:t>However, the imbalances growing in the U.S and Euro periphery over the early 2000s were not seen in inflation</a:t>
            </a:r>
            <a:endParaRPr/>
          </a:p>
          <a:p>
            <a:pPr indent="-298450" lvl="1" marL="914400" rtl="0" algn="l">
              <a:spcBef>
                <a:spcPts val="0"/>
              </a:spcBef>
              <a:spcAft>
                <a:spcPts val="0"/>
              </a:spcAft>
              <a:buSzPts val="1100"/>
              <a:buChar char="-"/>
            </a:pPr>
            <a:r>
              <a:rPr lang="en"/>
              <a:t>For one, the booms involved excess borrowing which was then used to buy houses</a:t>
            </a:r>
            <a:endParaRPr/>
          </a:p>
          <a:p>
            <a:pPr indent="-298450" lvl="2" marL="1371600" rtl="0" algn="l">
              <a:spcBef>
                <a:spcPts val="0"/>
              </a:spcBef>
              <a:spcAft>
                <a:spcPts val="0"/>
              </a:spcAft>
              <a:buSzPts val="1100"/>
              <a:buChar char="-"/>
            </a:pPr>
            <a:r>
              <a:rPr lang="en"/>
              <a:t>In the U.S the consumer price index uses rents instead of new housing prices to estimate the cost of housing and therefore, the increase in housing prices, and subsequent housing bubble, were not represented</a:t>
            </a:r>
            <a:endParaRPr/>
          </a:p>
          <a:p>
            <a:pPr indent="-298450" lvl="1" marL="914400" rtl="0" algn="l">
              <a:spcBef>
                <a:spcPts val="0"/>
              </a:spcBef>
              <a:spcAft>
                <a:spcPts val="0"/>
              </a:spcAft>
              <a:buSzPts val="1100"/>
              <a:buChar char="-"/>
            </a:pPr>
            <a:r>
              <a:rPr lang="en"/>
              <a:t>In the EU, housing prices had no direct impact on the consumer price inflation as there was no standardized way of measuring housing prices across member states and the European Central Bank (ECB) excluded housing prices all together. </a:t>
            </a:r>
            <a:endParaRPr/>
          </a:p>
          <a:p>
            <a:pPr indent="-298450" lvl="1" marL="914400" rtl="0" algn="l">
              <a:spcBef>
                <a:spcPts val="0"/>
              </a:spcBef>
              <a:spcAft>
                <a:spcPts val="0"/>
              </a:spcAft>
              <a:buSzPts val="1100"/>
              <a:buChar char="-"/>
            </a:pPr>
            <a:r>
              <a:rPr lang="en"/>
              <a:t>Additionally, excess spending was due to higher imports</a:t>
            </a:r>
            <a:endParaRPr/>
          </a:p>
          <a:p>
            <a:pPr indent="-298450" lvl="2" marL="1371600" rtl="0" algn="l">
              <a:spcBef>
                <a:spcPts val="0"/>
              </a:spcBef>
              <a:spcAft>
                <a:spcPts val="0"/>
              </a:spcAft>
              <a:buSzPts val="1100"/>
              <a:buChar char="-"/>
            </a:pPr>
            <a:r>
              <a:rPr lang="en"/>
              <a:t>Not attributing to domestic inflation but increase trade deficits</a:t>
            </a:r>
            <a:endParaRPr/>
          </a:p>
          <a:p>
            <a:pPr indent="-298450" lvl="0" marL="457200" rtl="0" algn="l">
              <a:spcBef>
                <a:spcPts val="0"/>
              </a:spcBef>
              <a:spcAft>
                <a:spcPts val="0"/>
              </a:spcAft>
              <a:buSzPts val="1100"/>
              <a:buChar char="-"/>
            </a:pPr>
            <a:r>
              <a:rPr lang="en"/>
              <a:t>Therefore, Central banks underestimated the risks of financial imbalances because they were focused on inflation (how to control it) and economic slack (how to </a:t>
            </a:r>
            <a:r>
              <a:rPr lang="en"/>
              <a:t>utilize</a:t>
            </a:r>
            <a:r>
              <a:rPr lang="en"/>
              <a:t> these resources for higher productivity) when in reality the imbalances were </a:t>
            </a:r>
            <a:r>
              <a:rPr lang="en"/>
              <a:t>caused</a:t>
            </a:r>
            <a:r>
              <a:rPr lang="en"/>
              <a:t> by excess borrowing and, in the case of EU (Greece), higher imports.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So in the wake of the North Atlantic Crisis, when the CBs could not longer lower interest rates they had to improvise </a:t>
            </a:r>
            <a:endParaRPr/>
          </a:p>
          <a:p>
            <a:pPr indent="0" lvl="0" marL="0" rtl="0" algn="l">
              <a:spcBef>
                <a:spcPts val="0"/>
              </a:spcBef>
              <a:spcAft>
                <a:spcPts val="0"/>
              </a:spcAft>
              <a:buNone/>
            </a:pPr>
            <a:r>
              <a:rPr lang="en"/>
              <a:t>Great moderation convinced central banks that they could stabilize the economy on their own</a:t>
            </a:r>
            <a:endParaRPr/>
          </a:p>
          <a:p>
            <a:pPr indent="-298450" lvl="0" marL="457200" rtl="0" algn="l">
              <a:spcBef>
                <a:spcPts val="0"/>
              </a:spcBef>
              <a:spcAft>
                <a:spcPts val="0"/>
              </a:spcAft>
              <a:buSzPts val="1100"/>
              <a:buChar char="-"/>
            </a:pPr>
            <a:r>
              <a:rPr lang="en"/>
              <a:t>Focusing solely on monetary policy analysis and ignoring fiscal, financial, and structural policy analyses.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Google Shape;173;g45e27c1059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45e27c1059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Defined/understood</a:t>
            </a:r>
            <a:endParaRPr b="1"/>
          </a:p>
          <a:p>
            <a:pPr indent="-298450" lvl="0" marL="457200" rtl="0" algn="l">
              <a:spcBef>
                <a:spcPts val="0"/>
              </a:spcBef>
              <a:spcAft>
                <a:spcPts val="0"/>
              </a:spcAft>
              <a:buSzPts val="1100"/>
              <a:buChar char="-"/>
            </a:pPr>
            <a:r>
              <a:rPr lang="en"/>
              <a:t>In international economics:</a:t>
            </a:r>
            <a:r>
              <a:rPr b="1" lang="en"/>
              <a:t> “the view that countries should look after their own internal affairs and that the benefits from cooperating with other countries are too small to be worth the trouble (147).” </a:t>
            </a:r>
            <a:endParaRPr b="1"/>
          </a:p>
          <a:p>
            <a:pPr indent="-298450" lvl="0" marL="457200" rtl="0" algn="l">
              <a:spcBef>
                <a:spcPts val="0"/>
              </a:spcBef>
              <a:spcAft>
                <a:spcPts val="0"/>
              </a:spcAft>
              <a:buSzPts val="1100"/>
              <a:buChar char="-"/>
            </a:pPr>
            <a:r>
              <a:rPr lang="en"/>
              <a:t>Intellectual roots in market economics of the 1980s (thatcher and reagan) </a:t>
            </a:r>
            <a:endParaRPr/>
          </a:p>
          <a:p>
            <a:pPr indent="-298450" lvl="0" marL="457200" rtl="0" algn="l">
              <a:spcBef>
                <a:spcPts val="0"/>
              </a:spcBef>
              <a:spcAft>
                <a:spcPts val="0"/>
              </a:spcAft>
              <a:buSzPts val="1100"/>
              <a:buChar char="-"/>
            </a:pPr>
            <a:r>
              <a:rPr lang="en"/>
              <a:t>An economy that is guided solely by the aggregate interactions of a country's individual citizens and businesses. There is little government intervention </a:t>
            </a:r>
            <a:endParaRPr/>
          </a:p>
          <a:p>
            <a:pPr indent="-298450" lvl="1" marL="914400" rtl="0" algn="l">
              <a:spcBef>
                <a:spcPts val="0"/>
              </a:spcBef>
              <a:spcAft>
                <a:spcPts val="0"/>
              </a:spcAft>
              <a:buSzPts val="1100"/>
              <a:buChar char="-"/>
            </a:pPr>
            <a:r>
              <a:rPr lang="en"/>
              <a:t>Investopedia </a:t>
            </a:r>
            <a:endParaRPr/>
          </a:p>
          <a:p>
            <a:pPr indent="-298450" lvl="0" marL="457200" rtl="0" algn="l">
              <a:spcBef>
                <a:spcPts val="0"/>
              </a:spcBef>
              <a:spcAft>
                <a:spcPts val="0"/>
              </a:spcAft>
              <a:buClr>
                <a:srgbClr val="EA9999"/>
              </a:buClr>
              <a:buSzPts val="1100"/>
              <a:buChar char="-"/>
            </a:pPr>
            <a:r>
              <a:rPr lang="en">
                <a:solidFill>
                  <a:srgbClr val="EA9999"/>
                </a:solidFill>
              </a:rPr>
              <a:t>Adam smith extended to countries</a:t>
            </a:r>
            <a:endParaRPr>
              <a:solidFill>
                <a:srgbClr val="EA9999"/>
              </a:solidFill>
            </a:endParaRPr>
          </a:p>
          <a:p>
            <a:pPr indent="-298450" lvl="1" marL="914400" rtl="0" algn="l">
              <a:spcBef>
                <a:spcPts val="0"/>
              </a:spcBef>
              <a:spcAft>
                <a:spcPts val="0"/>
              </a:spcAft>
              <a:buClr>
                <a:srgbClr val="EA9999"/>
              </a:buClr>
              <a:buSzPts val="1100"/>
              <a:buChar char="-"/>
            </a:pPr>
            <a:r>
              <a:rPr lang="en">
                <a:solidFill>
                  <a:srgbClr val="EA9999"/>
                </a:solidFill>
              </a:rPr>
              <a:t>invisible hand—the tendency of free markets to regulate themselves by means of competition, supply and demand, and </a:t>
            </a:r>
            <a:r>
              <a:rPr i="1" lang="en">
                <a:solidFill>
                  <a:srgbClr val="EA9999"/>
                </a:solidFill>
              </a:rPr>
              <a:t>self-interest</a:t>
            </a:r>
            <a:endParaRPr i="1">
              <a:solidFill>
                <a:srgbClr val="EA9999"/>
              </a:solidFill>
            </a:endParaRPr>
          </a:p>
          <a:p>
            <a:pPr indent="-298450" lvl="2" marL="1371600" rtl="0" algn="l">
              <a:spcBef>
                <a:spcPts val="0"/>
              </a:spcBef>
              <a:spcAft>
                <a:spcPts val="0"/>
              </a:spcAft>
              <a:buClr>
                <a:srgbClr val="EA9999"/>
              </a:buClr>
              <a:buSzPts val="1100"/>
              <a:buChar char="-"/>
            </a:pPr>
            <a:r>
              <a:rPr lang="en">
                <a:solidFill>
                  <a:srgbClr val="EA9999"/>
                </a:solidFill>
              </a:rPr>
              <a:t>Each will take care of own</a:t>
            </a:r>
            <a:endParaRPr>
              <a:solidFill>
                <a:srgbClr val="EA9999"/>
              </a:solidFill>
            </a:endParaRPr>
          </a:p>
          <a:p>
            <a:pPr indent="0" lvl="0" marL="0" rtl="0" algn="l">
              <a:spcBef>
                <a:spcPts val="0"/>
              </a:spcBef>
              <a:spcAft>
                <a:spcPts val="0"/>
              </a:spcAft>
              <a:buNone/>
            </a:pPr>
            <a:r>
              <a:rPr b="1" lang="en"/>
              <a:t>Represented</a:t>
            </a:r>
            <a:endParaRPr b="1"/>
          </a:p>
          <a:p>
            <a:pPr indent="-298450" lvl="0" marL="457200" rtl="0" algn="l">
              <a:spcBef>
                <a:spcPts val="0"/>
              </a:spcBef>
              <a:spcAft>
                <a:spcPts val="0"/>
              </a:spcAft>
              <a:buSzPts val="1100"/>
              <a:buChar char="-"/>
            </a:pPr>
            <a:r>
              <a:rPr lang="en"/>
              <a:t>Structural </a:t>
            </a:r>
            <a:r>
              <a:rPr lang="en"/>
              <a:t>Shift in thinking </a:t>
            </a:r>
            <a:r>
              <a:rPr lang="en"/>
              <a:t>as opposed to the earlier postwar period where there was the memories of instability from the Great Depression and greater focus on “internal balances” to avoid spillovers from exchange devaluations under Bretton Woods through an internal balance of fiscal and monetary policy. </a:t>
            </a:r>
            <a:endParaRPr/>
          </a:p>
          <a:p>
            <a:pPr indent="-298450" lvl="1" marL="914400" rtl="0" algn="l">
              <a:spcBef>
                <a:spcPts val="0"/>
              </a:spcBef>
              <a:spcAft>
                <a:spcPts val="0"/>
              </a:spcAft>
              <a:buSzPts val="1100"/>
              <a:buChar char="-"/>
            </a:pPr>
            <a:r>
              <a:rPr lang="en"/>
              <a:t>backlash from the increased size of government and rapid rise in government debt </a:t>
            </a:r>
            <a:endParaRPr/>
          </a:p>
          <a:p>
            <a:pPr indent="-298450" lvl="1" marL="914400" rtl="0" algn="l">
              <a:spcBef>
                <a:spcPts val="0"/>
              </a:spcBef>
              <a:spcAft>
                <a:spcPts val="0"/>
              </a:spcAft>
              <a:buSzPts val="1100"/>
              <a:buChar char="-"/>
            </a:pPr>
            <a:r>
              <a:rPr lang="en"/>
              <a:t>1960s-70s… CUE Vietnam, oil crisis, distrust from Watergate..</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
              <a:t>Popularity drivers of “benign neglect”</a:t>
            </a:r>
            <a:endParaRPr b="1"/>
          </a:p>
          <a:p>
            <a:pPr indent="-298450" lvl="0" marL="457200" rtl="0" algn="l">
              <a:spcBef>
                <a:spcPts val="0"/>
              </a:spcBef>
              <a:spcAft>
                <a:spcPts val="0"/>
              </a:spcAft>
              <a:buSzPts val="1100"/>
              <a:buAutoNum type="arabicPeriod"/>
            </a:pPr>
            <a:r>
              <a:rPr lang="en"/>
              <a:t>Questions of fiscal stimulus efficacy</a:t>
            </a:r>
            <a:endParaRPr/>
          </a:p>
          <a:p>
            <a:pPr indent="-298450" lvl="0" marL="457200" rtl="0" algn="l">
              <a:spcBef>
                <a:spcPts val="0"/>
              </a:spcBef>
              <a:spcAft>
                <a:spcPts val="0"/>
              </a:spcAft>
              <a:buSzPts val="1100"/>
              <a:buAutoNum type="arabicPeriod"/>
            </a:pPr>
            <a:r>
              <a:rPr lang="en"/>
              <a:t>Importance of trade </a:t>
            </a:r>
            <a:endParaRPr/>
          </a:p>
          <a:p>
            <a:pPr indent="-298450" lvl="0" marL="457200" rtl="0" algn="l">
              <a:spcBef>
                <a:spcPts val="0"/>
              </a:spcBef>
              <a:spcAft>
                <a:spcPts val="0"/>
              </a:spcAft>
              <a:buSzPts val="1100"/>
              <a:buAutoNum type="arabicPeriod"/>
            </a:pPr>
            <a:r>
              <a:rPr lang="en"/>
              <a:t>Insignificance of spillovers</a:t>
            </a:r>
            <a:endParaRPr/>
          </a:p>
          <a:p>
            <a:pPr indent="-298450" lvl="0" marL="457200" rtl="0" algn="l">
              <a:spcBef>
                <a:spcPts val="0"/>
              </a:spcBef>
              <a:spcAft>
                <a:spcPts val="0"/>
              </a:spcAft>
              <a:buSzPts val="1100"/>
              <a:buAutoNum type="arabicPeriod"/>
            </a:pPr>
            <a:r>
              <a:rPr lang="en"/>
              <a:t>Lack of international economic policy cooperation and province of the rich countries</a:t>
            </a:r>
            <a:endParaRPr/>
          </a:p>
          <a:p>
            <a:pPr indent="-298450" lvl="0" marL="457200" rtl="0" algn="l">
              <a:spcBef>
                <a:spcPts val="0"/>
              </a:spcBef>
              <a:spcAft>
                <a:spcPts val="0"/>
              </a:spcAft>
              <a:buSzPts val="1100"/>
              <a:buAutoNum type="arabicPeriod"/>
            </a:pPr>
            <a:r>
              <a:rPr lang="en"/>
              <a:t>Lack of interest updating the monetary system (brings in emerging countries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(completely different meaning than from Daniel Moynihan’s benign neglect on issues of race in U.S)</a:t>
            </a:r>
            <a:endParaRPr/>
          </a:p>
          <a:p>
            <a:pPr indent="-298450" lvl="0" marL="457200" rtl="0" algn="l">
              <a:spcBef>
                <a:spcPts val="0"/>
              </a:spcBef>
              <a:spcAft>
                <a:spcPts val="0"/>
              </a:spcAft>
              <a:buSzPts val="1100"/>
              <a:buChar char="-"/>
            </a:pPr>
            <a:r>
              <a:rPr lang="en"/>
              <a:t>Framework = </a:t>
            </a:r>
            <a:r>
              <a:rPr lang="en"/>
              <a:t>a basic structure underlying a system, concept, or text.” google definition</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Google Shape;179;g484cb38cba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484cb38cba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 keep in line with the author’s </a:t>
            </a:r>
            <a:r>
              <a:rPr lang="en"/>
              <a:t>terminology, there are five “popularity drivers”</a:t>
            </a:r>
            <a:endParaRPr/>
          </a:p>
          <a:p>
            <a:pPr indent="0" lvl="0" marL="0" rtl="0" algn="l">
              <a:spcBef>
                <a:spcPts val="0"/>
              </a:spcBef>
              <a:spcAft>
                <a:spcPts val="0"/>
              </a:spcAft>
              <a:buNone/>
            </a:pPr>
            <a:r>
              <a:rPr lang="en"/>
              <a:t>As previously noted, change international monetary system to not only more liberalism in markets and competition but also benign the government's size role in economics and </a:t>
            </a:r>
            <a:endParaRPr/>
          </a:p>
          <a:p>
            <a:pPr indent="0" lvl="0" marL="0" rtl="0" algn="l">
              <a:spcBef>
                <a:spcPts val="0"/>
              </a:spcBef>
              <a:spcAft>
                <a:spcPts val="0"/>
              </a:spcAft>
              <a:buClr>
                <a:srgbClr val="000000"/>
              </a:buClr>
              <a:buSzPts val="1100"/>
              <a:buFont typeface="Arial"/>
              <a:buNone/>
            </a:pPr>
            <a:r>
              <a:t/>
            </a:r>
            <a:endParaRPr/>
          </a:p>
          <a:p>
            <a:pPr indent="-298450" lvl="0" marL="457200" rtl="0" algn="l">
              <a:spcBef>
                <a:spcPts val="0"/>
              </a:spcBef>
              <a:spcAft>
                <a:spcPts val="0"/>
              </a:spcAft>
              <a:buSzPts val="1100"/>
              <a:buAutoNum type="arabicPeriod"/>
            </a:pPr>
            <a:r>
              <a:rPr lang="en"/>
              <a:t>Questions on the purpose/use of fiscal policy</a:t>
            </a:r>
            <a:endParaRPr/>
          </a:p>
          <a:p>
            <a:pPr indent="-298450" lvl="1" marL="914400" rtl="0" algn="l">
              <a:spcBef>
                <a:spcPts val="0"/>
              </a:spcBef>
              <a:spcAft>
                <a:spcPts val="0"/>
              </a:spcAft>
              <a:buSzPts val="1100"/>
              <a:buAutoNum type="alphaLcPeriod"/>
            </a:pPr>
            <a:r>
              <a:rPr lang="en"/>
              <a:t>“Active used in fiscal policy waned (147)”</a:t>
            </a:r>
            <a:endParaRPr/>
          </a:p>
          <a:p>
            <a:pPr indent="-298450" lvl="1" marL="914400" rtl="0" algn="l">
              <a:spcBef>
                <a:spcPts val="0"/>
              </a:spcBef>
              <a:spcAft>
                <a:spcPts val="0"/>
              </a:spcAft>
              <a:buSzPts val="1100"/>
              <a:buAutoNum type="alphaLcPeriod"/>
            </a:pPr>
            <a:r>
              <a:rPr lang="en"/>
              <a:t>Fiscal policymakers went from “fine-tuning” government deficit to achieve “full employment” to longer-term objectives</a:t>
            </a:r>
            <a:endParaRPr/>
          </a:p>
          <a:p>
            <a:pPr indent="-298450" lvl="2" marL="1371600" rtl="0" algn="l">
              <a:spcBef>
                <a:spcPts val="0"/>
              </a:spcBef>
              <a:spcAft>
                <a:spcPts val="0"/>
              </a:spcAft>
              <a:buSzPts val="1100"/>
              <a:buAutoNum type="romanLcPeriod"/>
            </a:pPr>
            <a:r>
              <a:rPr lang="en"/>
              <a:t>LT = reducing size of government and tax bill</a:t>
            </a:r>
            <a:endParaRPr/>
          </a:p>
          <a:p>
            <a:pPr indent="457200" lvl="0" marL="914400" rtl="0" algn="l">
              <a:spcBef>
                <a:spcPts val="0"/>
              </a:spcBef>
              <a:spcAft>
                <a:spcPts val="0"/>
              </a:spcAft>
              <a:buClr>
                <a:srgbClr val="000000"/>
              </a:buClr>
              <a:buSzPts val="1100"/>
              <a:buFont typeface="Arial"/>
              <a:buNone/>
            </a:pPr>
            <a:r>
              <a:rPr lang="en"/>
              <a:t>Early 1970s - break up of Bretton Woods as the belief in active use of fiscal policy “waned”</a:t>
            </a:r>
            <a:endParaRPr/>
          </a:p>
          <a:p>
            <a:pPr indent="-298450" lvl="0" marL="457200" rtl="0" algn="l">
              <a:spcBef>
                <a:spcPts val="0"/>
              </a:spcBef>
              <a:spcAft>
                <a:spcPts val="0"/>
              </a:spcAft>
              <a:buSzPts val="1100"/>
              <a:buAutoNum type="arabicPeriod"/>
            </a:pPr>
            <a:r>
              <a:rPr lang="en"/>
              <a:t>Less concern over trade balances</a:t>
            </a:r>
            <a:endParaRPr/>
          </a:p>
          <a:p>
            <a:pPr indent="-298450" lvl="1" marL="914400" rtl="0" algn="l">
              <a:spcBef>
                <a:spcPts val="0"/>
              </a:spcBef>
              <a:spcAft>
                <a:spcPts val="0"/>
              </a:spcAft>
              <a:buSzPts val="1100"/>
              <a:buAutoNum type="alphaLcPeriod"/>
            </a:pPr>
            <a:r>
              <a:rPr lang="en"/>
              <a:t>Under bretton woods since there was exchange rate stability and autonomous monetary policy, money did not flow freely. (monetary trilemma) </a:t>
            </a:r>
            <a:endParaRPr/>
          </a:p>
          <a:p>
            <a:pPr indent="-298450" lvl="1" marL="914400" rtl="0" algn="l">
              <a:spcBef>
                <a:spcPts val="0"/>
              </a:spcBef>
              <a:spcAft>
                <a:spcPts val="0"/>
              </a:spcAft>
              <a:buSzPts val="1100"/>
              <a:buAutoNum type="alphaLcPeriod"/>
            </a:pPr>
            <a:r>
              <a:rPr lang="en"/>
              <a:t>With this free flow of money it became easier for countries to borrow money in order to finance deficits and lend money to maintain trade surpluses. </a:t>
            </a:r>
            <a:endParaRPr/>
          </a:p>
          <a:p>
            <a:pPr indent="-298450" lvl="1" marL="914400" rtl="0" algn="l">
              <a:spcBef>
                <a:spcPts val="0"/>
              </a:spcBef>
              <a:spcAft>
                <a:spcPts val="0"/>
              </a:spcAft>
              <a:buSzPts val="1100"/>
              <a:buAutoNum type="alphaLcPeriod"/>
            </a:pPr>
            <a:r>
              <a:rPr lang="en"/>
              <a:t>“As, access to international markets became more routine, concerns about the risks from trade deficits began to wither." you could just finance it. Yes, they though money grew on trees. </a:t>
            </a:r>
            <a:endParaRPr/>
          </a:p>
          <a:p>
            <a:pPr indent="-298450" lvl="2" marL="1371600" rtl="0" algn="l">
              <a:spcBef>
                <a:spcPts val="0"/>
              </a:spcBef>
              <a:spcAft>
                <a:spcPts val="0"/>
              </a:spcAft>
              <a:buClr>
                <a:srgbClr val="FF0000"/>
              </a:buClr>
              <a:buSzPts val="1100"/>
              <a:buAutoNum type="romanLcPeriod"/>
            </a:pPr>
            <a:r>
              <a:rPr lang="en">
                <a:solidFill>
                  <a:srgbClr val="FF0000"/>
                </a:solidFill>
              </a:rPr>
              <a:t>Contradiction (Professors point)</a:t>
            </a:r>
            <a:endParaRPr>
              <a:solidFill>
                <a:srgbClr val="FF0000"/>
              </a:solidFill>
            </a:endParaRPr>
          </a:p>
          <a:p>
            <a:pPr indent="-298450" lvl="0" marL="457200" rtl="0" algn="l">
              <a:spcBef>
                <a:spcPts val="0"/>
              </a:spcBef>
              <a:spcAft>
                <a:spcPts val="0"/>
              </a:spcAft>
              <a:buSzPts val="1100"/>
              <a:buAutoNum type="arabicPeriod"/>
            </a:pPr>
            <a:r>
              <a:rPr lang="en"/>
              <a:t>Insignificance of spillovers</a:t>
            </a:r>
            <a:endParaRPr/>
          </a:p>
          <a:p>
            <a:pPr indent="-298450" lvl="1" marL="914400" rtl="0" algn="l">
              <a:spcBef>
                <a:spcPts val="0"/>
              </a:spcBef>
              <a:spcAft>
                <a:spcPts val="0"/>
              </a:spcAft>
              <a:buSzPts val="1100"/>
              <a:buAutoNum type="alphaLcPeriod"/>
            </a:pPr>
            <a:r>
              <a:rPr lang="en"/>
              <a:t>Growing conviction that spillovers across countries were small and only financially connected through trade.</a:t>
            </a:r>
            <a:endParaRPr/>
          </a:p>
          <a:p>
            <a:pPr indent="-298450" lvl="2" marL="1371600" rtl="0" algn="l">
              <a:spcBef>
                <a:spcPts val="0"/>
              </a:spcBef>
              <a:spcAft>
                <a:spcPts val="0"/>
              </a:spcAft>
              <a:buSzPts val="1100"/>
              <a:buAutoNum type="romanLcPeriod"/>
            </a:pPr>
            <a:r>
              <a:rPr lang="en"/>
              <a:t>Left many risks to the international system undiagnosed</a:t>
            </a:r>
            <a:endParaRPr/>
          </a:p>
          <a:p>
            <a:pPr indent="-298450" lvl="2" marL="1371600" rtl="0" algn="l">
              <a:spcBef>
                <a:spcPts val="0"/>
              </a:spcBef>
              <a:spcAft>
                <a:spcPts val="0"/>
              </a:spcAft>
              <a:buSzPts val="1100"/>
              <a:buAutoNum type="romanLcPeriod"/>
            </a:pPr>
            <a:r>
              <a:rPr lang="en"/>
              <a:t>Example in book: globalization was only seen as connecting lenders and borrowers rather than creating dangerous booms and busts across countries.</a:t>
            </a:r>
            <a:endParaRPr/>
          </a:p>
          <a:p>
            <a:pPr indent="-298450" lvl="2" marL="1371600" rtl="0" algn="l">
              <a:spcBef>
                <a:spcPts val="0"/>
              </a:spcBef>
              <a:spcAft>
                <a:spcPts val="0"/>
              </a:spcAft>
              <a:buSzPts val="1100"/>
              <a:buAutoNum type="romanLcPeriod"/>
            </a:pPr>
            <a:r>
              <a:rPr lang="en"/>
              <a:t>Explains WHY  Euro core policy makers did not worry about the rapid increase in international exposures of large banks</a:t>
            </a:r>
            <a:endParaRPr/>
          </a:p>
          <a:p>
            <a:pPr indent="-298450" lvl="2" marL="1371600" rtl="0" algn="l">
              <a:spcBef>
                <a:spcPts val="0"/>
              </a:spcBef>
              <a:spcAft>
                <a:spcPts val="0"/>
              </a:spcAft>
              <a:buSzPts val="1100"/>
              <a:buAutoNum type="romanLcPeriod"/>
            </a:pPr>
            <a:r>
              <a:rPr lang="en"/>
              <a:t>WHY EU Central Bank “safely ignored” growing problems in US markets in 2008</a:t>
            </a:r>
            <a:endParaRPr/>
          </a:p>
          <a:p>
            <a:pPr indent="0" lvl="0" marL="45720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g4969c98fcd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4969c98fcd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AutoNum type="arabicPeriod"/>
            </a:pPr>
            <a:r>
              <a:rPr lang="en"/>
              <a:t>Lack of international economic policy cooperation and province of the rich countries</a:t>
            </a:r>
            <a:endParaRPr/>
          </a:p>
          <a:p>
            <a:pPr indent="-298450" lvl="1" marL="914400" rtl="0" algn="l">
              <a:spcBef>
                <a:spcPts val="0"/>
              </a:spcBef>
              <a:spcAft>
                <a:spcPts val="0"/>
              </a:spcAft>
              <a:buSzPts val="1100"/>
              <a:buAutoNum type="alphaLcPeriod"/>
            </a:pPr>
            <a:r>
              <a:rPr lang="en"/>
              <a:t>Plaza Agreement 1985</a:t>
            </a:r>
            <a:endParaRPr/>
          </a:p>
          <a:p>
            <a:pPr indent="-298450" lvl="1" marL="914400" rtl="0" algn="l">
              <a:spcBef>
                <a:spcPts val="0"/>
              </a:spcBef>
              <a:spcAft>
                <a:spcPts val="0"/>
              </a:spcAft>
              <a:buSzPts val="1100"/>
              <a:buAutoNum type="alphaLcPeriod"/>
            </a:pPr>
            <a:r>
              <a:rPr lang="en"/>
              <a:t>Louvre Accord 1987</a:t>
            </a:r>
            <a:endParaRPr/>
          </a:p>
          <a:p>
            <a:pPr indent="-298450" lvl="2" marL="1371600" rtl="0" algn="l">
              <a:spcBef>
                <a:spcPts val="0"/>
              </a:spcBef>
              <a:spcAft>
                <a:spcPts val="0"/>
              </a:spcAft>
              <a:buSzPts val="1100"/>
              <a:buAutoNum type="romanLcPeriod"/>
            </a:pPr>
            <a:r>
              <a:rPr lang="en"/>
              <a:t>Unlike Plaza agreement, had explicit macroeconomic policy commitments that create tension between the signatories</a:t>
            </a:r>
            <a:endParaRPr/>
          </a:p>
          <a:p>
            <a:pPr indent="-298450" lvl="3" marL="1828800" rtl="0" algn="l">
              <a:spcBef>
                <a:spcPts val="0"/>
              </a:spcBef>
              <a:spcAft>
                <a:spcPts val="0"/>
              </a:spcAft>
              <a:buSzPts val="1100"/>
              <a:buAutoNum type="arabicPeriod"/>
            </a:pPr>
            <a:r>
              <a:rPr lang="en"/>
              <a:t>And resulted in no-action after the 1987 stock market</a:t>
            </a:r>
            <a:endParaRPr/>
          </a:p>
          <a:p>
            <a:pPr indent="-298450" lvl="1" marL="914400" rtl="0" algn="l">
              <a:spcBef>
                <a:spcPts val="0"/>
              </a:spcBef>
              <a:spcAft>
                <a:spcPts val="0"/>
              </a:spcAft>
              <a:buSzPts val="1100"/>
              <a:buAutoNum type="alphaLcPeriod"/>
            </a:pPr>
            <a:r>
              <a:rPr lang="en"/>
              <a:t>G7 Summits</a:t>
            </a:r>
            <a:endParaRPr/>
          </a:p>
          <a:p>
            <a:pPr indent="-298450" lvl="2" marL="1371600" rtl="0" algn="l">
              <a:spcBef>
                <a:spcPts val="0"/>
              </a:spcBef>
              <a:spcAft>
                <a:spcPts val="0"/>
              </a:spcAft>
              <a:buSzPts val="1100"/>
              <a:buAutoNum type="romanLcPeriod"/>
            </a:pPr>
            <a:r>
              <a:rPr lang="en"/>
              <a:t>Less and more broad policy commitments</a:t>
            </a:r>
            <a:endParaRPr/>
          </a:p>
          <a:p>
            <a:pPr indent="-298450" lvl="2" marL="1371600" rtl="0" algn="l">
              <a:spcBef>
                <a:spcPts val="0"/>
              </a:spcBef>
              <a:spcAft>
                <a:spcPts val="0"/>
              </a:spcAft>
              <a:buSzPts val="1100"/>
              <a:buAutoNum type="romanLcPeriod"/>
            </a:pPr>
            <a:r>
              <a:rPr lang="en"/>
              <a:t>1987 G7 summit compared to 2008 summit</a:t>
            </a:r>
            <a:endParaRPr/>
          </a:p>
          <a:p>
            <a:pPr indent="-298450" lvl="0" marL="457200" rtl="0" algn="l">
              <a:spcBef>
                <a:spcPts val="0"/>
              </a:spcBef>
              <a:spcAft>
                <a:spcPts val="0"/>
              </a:spcAft>
              <a:buSzPts val="1100"/>
              <a:buAutoNum type="arabicPeriod"/>
            </a:pPr>
            <a:r>
              <a:rPr lang="en"/>
              <a:t>Lack of interest updating the monetary system (brings in emerging countries</a:t>
            </a:r>
            <a:endParaRPr/>
          </a:p>
          <a:p>
            <a:pPr indent="-298450" lvl="1" marL="914400" rtl="0" algn="l">
              <a:spcBef>
                <a:spcPts val="0"/>
              </a:spcBef>
              <a:spcAft>
                <a:spcPts val="0"/>
              </a:spcAft>
              <a:buSzPts val="1100"/>
              <a:buAutoNum type="alphaLcPeriod"/>
            </a:pPr>
            <a:r>
              <a:rPr lang="en"/>
              <a:t>The IMF, the supposed global ‘safety net’ from financial and economic instabilities, did not keep up with the increase in world trade and global financial flows (we saw this in Blustein’s book)</a:t>
            </a:r>
            <a:endParaRPr/>
          </a:p>
          <a:p>
            <a:pPr indent="-298450" lvl="1" marL="914400" rtl="0" algn="l">
              <a:spcBef>
                <a:spcPts val="0"/>
              </a:spcBef>
              <a:spcAft>
                <a:spcPts val="0"/>
              </a:spcAft>
              <a:buSzPts val="1100"/>
              <a:buAutoNum type="alphaLcPeriod"/>
            </a:pPr>
            <a:r>
              <a:rPr lang="en"/>
              <a:t>Main forums for international macroeconomic and financial dialogue remained Province of rich countries</a:t>
            </a:r>
            <a:endParaRPr/>
          </a:p>
          <a:p>
            <a:pPr indent="-298450" lvl="2" marL="1371600" rtl="0" algn="l">
              <a:spcBef>
                <a:spcPts val="0"/>
              </a:spcBef>
              <a:spcAft>
                <a:spcPts val="0"/>
              </a:spcAft>
              <a:buSzPts val="1100"/>
              <a:buAutoNum type="romanLcPeriod"/>
            </a:pPr>
            <a:r>
              <a:rPr lang="en"/>
              <a:t>G7, Basel Committee on Banking Regulations</a:t>
            </a:r>
            <a:endParaRPr/>
          </a:p>
          <a:p>
            <a:pPr indent="-298450" lvl="1" marL="914400" rtl="0" algn="l">
              <a:spcBef>
                <a:spcPts val="0"/>
              </a:spcBef>
              <a:spcAft>
                <a:spcPts val="0"/>
              </a:spcAft>
              <a:buSzPts val="1100"/>
              <a:buAutoNum type="alphaLcPeriod"/>
            </a:pPr>
            <a:r>
              <a:rPr lang="en"/>
              <a:t>Exception = Trade</a:t>
            </a:r>
            <a:endParaRPr/>
          </a:p>
          <a:p>
            <a:pPr indent="-298450" lvl="2" marL="1371600" rtl="0" algn="l">
              <a:spcBef>
                <a:spcPts val="0"/>
              </a:spcBef>
              <a:spcAft>
                <a:spcPts val="0"/>
              </a:spcAft>
              <a:buSzPts val="1100"/>
              <a:buAutoNum type="romanLcPeriod"/>
            </a:pPr>
            <a:r>
              <a:rPr lang="en"/>
              <a:t>WTO near universal membership and has a dispute settlement for cooperation </a:t>
            </a:r>
            <a:endParaRPr/>
          </a:p>
          <a:p>
            <a:pPr indent="-298450" lvl="2" marL="1371600" rtl="0" algn="l">
              <a:spcBef>
                <a:spcPts val="0"/>
              </a:spcBef>
              <a:spcAft>
                <a:spcPts val="0"/>
              </a:spcAft>
              <a:buSzPts val="1100"/>
              <a:buAutoNum type="romanLcPeriod"/>
            </a:pPr>
            <a:r>
              <a:rPr lang="en"/>
              <a:t>Disagreements in Doha Round</a:t>
            </a:r>
            <a:endParaRPr/>
          </a:p>
          <a:p>
            <a:pPr indent="-298450" lvl="2" marL="1371600" rtl="0" algn="l">
              <a:spcBef>
                <a:spcPts val="0"/>
              </a:spcBef>
              <a:spcAft>
                <a:spcPts val="0"/>
              </a:spcAft>
              <a:buClr>
                <a:srgbClr val="FF0000"/>
              </a:buClr>
              <a:buSzPts val="1100"/>
              <a:buAutoNum type="romanLcPeriod"/>
            </a:pPr>
            <a:r>
              <a:rPr lang="en">
                <a:solidFill>
                  <a:srgbClr val="FF0000"/>
                </a:solidFill>
              </a:rPr>
              <a:t>Professor trade contradiction point (148 versus 151)</a:t>
            </a:r>
            <a:endParaRPr>
              <a:solidFill>
                <a:srgbClr val="FF0000"/>
              </a:solidFill>
            </a:endParaRPr>
          </a:p>
          <a:p>
            <a:pPr indent="0" lvl="0" marL="0" rtl="0" algn="l">
              <a:spcBef>
                <a:spcPts val="0"/>
              </a:spcBef>
              <a:spcAft>
                <a:spcPts val="0"/>
              </a:spcAft>
              <a:buClr>
                <a:srgbClr val="000000"/>
              </a:buClr>
              <a:buSzPts val="1100"/>
              <a:buFont typeface="Arial"/>
              <a:buNone/>
            </a:pPr>
            <a:r>
              <a:t/>
            </a:r>
            <a:endParaRPr/>
          </a:p>
          <a:p>
            <a:pPr indent="0" lvl="0" marL="0" rtl="0" algn="l">
              <a:spcBef>
                <a:spcPts val="0"/>
              </a:spcBef>
              <a:spcAft>
                <a:spcPts val="0"/>
              </a:spcAft>
              <a:buNone/>
            </a:pPr>
            <a:r>
              <a:rPr lang="en"/>
              <a:t>Lack of interest in policy cooperation was “particularly unfortunate” against the backdrop of the rapid and increasing importance of emerging market countries in the global economy</a:t>
            </a:r>
            <a:endParaRPr/>
          </a:p>
          <a:p>
            <a:pPr indent="-298450" lvl="0" marL="457200" rtl="0" algn="l">
              <a:spcBef>
                <a:spcPts val="0"/>
              </a:spcBef>
              <a:spcAft>
                <a:spcPts val="0"/>
              </a:spcAft>
              <a:buSzPts val="1100"/>
              <a:buChar char="-"/>
            </a:pPr>
            <a:r>
              <a:rPr lang="en"/>
              <a:t>EX: EU to Asia</a:t>
            </a:r>
            <a:endParaRPr/>
          </a:p>
          <a:p>
            <a:pPr indent="0" lvl="0" marL="0" rtl="0" algn="l">
              <a:spcBef>
                <a:spcPts val="0"/>
              </a:spcBef>
              <a:spcAft>
                <a:spcPts val="0"/>
              </a:spcAft>
              <a:buClr>
                <a:srgbClr val="000000"/>
              </a:buClr>
              <a:buSzPts val="1100"/>
              <a:buFont typeface="Arial"/>
              <a:buNone/>
            </a:pPr>
            <a:r>
              <a:t/>
            </a:r>
            <a:endParaRPr/>
          </a:p>
          <a:p>
            <a:pPr indent="0" lvl="0" marL="0" rtl="0" algn="l">
              <a:spcBef>
                <a:spcPts val="0"/>
              </a:spcBef>
              <a:spcAft>
                <a:spcPts val="0"/>
              </a:spcAft>
              <a:buClr>
                <a:srgbClr val="000000"/>
              </a:buClr>
              <a:buSzPts val="1100"/>
              <a:buFont typeface="Arial"/>
              <a:buNone/>
            </a:pPr>
            <a:r>
              <a:rPr lang="en"/>
              <a:t>Benign neglect effect on European policymakers = enforcement of fiscal rules in Stability and Growth Pact</a:t>
            </a:r>
            <a:endParaRPr/>
          </a:p>
          <a:p>
            <a:pPr indent="-298450" lvl="0" marL="457200" rtl="0" algn="l">
              <a:spcBef>
                <a:spcPts val="0"/>
              </a:spcBef>
              <a:spcAft>
                <a:spcPts val="0"/>
              </a:spcAft>
              <a:buSzPts val="1100"/>
              <a:buChar char="-"/>
            </a:pPr>
            <a:r>
              <a:rPr lang="en"/>
              <a:t>“Upper limits to more of a target” </a:t>
            </a:r>
            <a:endParaRPr/>
          </a:p>
          <a:p>
            <a:pPr indent="-298450" lvl="1" marL="914400" rtl="0" algn="l">
              <a:spcBef>
                <a:spcPts val="0"/>
              </a:spcBef>
              <a:spcAft>
                <a:spcPts val="0"/>
              </a:spcAft>
              <a:buSzPts val="1100"/>
              <a:buChar char="-"/>
            </a:pPr>
            <a:r>
              <a:rPr lang="en"/>
              <a:t>Greece specifically </a:t>
            </a:r>
            <a:endParaRPr/>
          </a:p>
          <a:p>
            <a:pPr indent="0" lvl="0" marL="0" rtl="0" algn="l">
              <a:spcBef>
                <a:spcPts val="0"/>
              </a:spcBef>
              <a:spcAft>
                <a:spcPts val="0"/>
              </a:spcAft>
              <a:buClr>
                <a:srgbClr val="000000"/>
              </a:buClr>
              <a:buSzPts val="1100"/>
              <a:buFont typeface="Arial"/>
              <a:buNone/>
            </a:pPr>
            <a:r>
              <a:t/>
            </a:r>
            <a:endParaRPr/>
          </a:p>
          <a:p>
            <a:pPr indent="0" lvl="0" marL="0" rtl="0" algn="l">
              <a:spcBef>
                <a:spcPts val="0"/>
              </a:spcBef>
              <a:spcAft>
                <a:spcPts val="0"/>
              </a:spcAft>
              <a:buClr>
                <a:srgbClr val="000000"/>
              </a:buClr>
              <a:buSzPts val="1100"/>
              <a:buFont typeface="Arial"/>
              <a:buNone/>
            </a:pPr>
            <a:r>
              <a:rPr lang="en"/>
              <a:t>LAST PARAGRAPH page 151 = good summary for this section: main benign neglect issues</a:t>
            </a:r>
            <a:endParaRPr/>
          </a:p>
          <a:p>
            <a:pPr indent="-298450" lvl="0" marL="457200" rtl="0" algn="l">
              <a:spcBef>
                <a:spcPts val="0"/>
              </a:spcBef>
              <a:spcAft>
                <a:spcPts val="0"/>
              </a:spcAft>
              <a:buSzPts val="1100"/>
              <a:buChar char="-"/>
            </a:pPr>
            <a:r>
              <a:rPr lang="en"/>
              <a:t>Main consequence = policymakers missed the implications of increasing external financing of the US and Euro area periphery housing booms.</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Google Shape;191;g45e27c1059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45e27c1059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Author is intentional in bringing up various economic models because they reflected “the conventional </a:t>
            </a:r>
            <a:r>
              <a:rPr lang="en"/>
              <a:t>orthodoxy</a:t>
            </a:r>
            <a:r>
              <a:rPr lang="en"/>
              <a:t> of the time among” of policymakers and academics. </a:t>
            </a:r>
            <a:endParaRPr/>
          </a:p>
          <a:p>
            <a:pPr indent="-298450" lvl="0" marL="457200" rtl="0" algn="l">
              <a:spcBef>
                <a:spcPts val="0"/>
              </a:spcBef>
              <a:spcAft>
                <a:spcPts val="0"/>
              </a:spcAft>
              <a:buSzPts val="1100"/>
              <a:buChar char="-"/>
            </a:pPr>
            <a:r>
              <a:rPr lang="en"/>
              <a:t>Not that they understood them or relied on their results but rather how they embodied and reinforced views that inevitably created intellectual blinkers and allowed the build up of financial imbalances and an inflexible policy structure.</a:t>
            </a:r>
            <a:endParaRPr/>
          </a:p>
          <a:p>
            <a:pPr indent="0" lvl="0" marL="0" rtl="0" algn="l">
              <a:spcBef>
                <a:spcPts val="0"/>
              </a:spcBef>
              <a:spcAft>
                <a:spcPts val="0"/>
              </a:spcAft>
              <a:buNone/>
            </a:pPr>
            <a:r>
              <a:t/>
            </a:r>
            <a:endParaRPr/>
          </a:p>
          <a:p>
            <a:pPr indent="-298450" lvl="0" marL="457200" rtl="0" algn="l">
              <a:spcBef>
                <a:spcPts val="0"/>
              </a:spcBef>
              <a:spcAft>
                <a:spcPts val="0"/>
              </a:spcAft>
              <a:buSzPts val="1100"/>
              <a:buAutoNum type="arabicPeriod"/>
            </a:pPr>
            <a:r>
              <a:rPr lang="en"/>
              <a:t>DSGE Models, extensively used by economists but have a limited relationship to the underlying data.</a:t>
            </a:r>
            <a:endParaRPr/>
          </a:p>
          <a:p>
            <a:pPr indent="-298450" lvl="1" marL="914400" rtl="0" algn="l">
              <a:spcBef>
                <a:spcPts val="0"/>
              </a:spcBef>
              <a:spcAft>
                <a:spcPts val="0"/>
              </a:spcAft>
              <a:buSzPts val="1100"/>
              <a:buAutoNum type="alphaLcPeriod"/>
            </a:pPr>
            <a:r>
              <a:rPr lang="en"/>
              <a:t>Tended to reflect the perspectives of their creator i.e monetary policy big in central bankers’ models</a:t>
            </a:r>
            <a:endParaRPr/>
          </a:p>
          <a:p>
            <a:pPr indent="-298450" lvl="1" marL="914400" rtl="0" algn="l">
              <a:spcBef>
                <a:spcPts val="0"/>
              </a:spcBef>
              <a:spcAft>
                <a:spcPts val="0"/>
              </a:spcAft>
              <a:buSzPts val="1100"/>
              <a:buAutoNum type="alphaLcPeriod"/>
            </a:pPr>
            <a:r>
              <a:rPr lang="en"/>
              <a:t>Emphasized sophisticated and hyper-rational responses to future events</a:t>
            </a:r>
            <a:endParaRPr/>
          </a:p>
          <a:p>
            <a:pPr indent="-298450" lvl="2" marL="1371600" rtl="0" algn="l">
              <a:spcBef>
                <a:spcPts val="0"/>
              </a:spcBef>
              <a:spcAft>
                <a:spcPts val="0"/>
              </a:spcAft>
              <a:buSzPts val="1100"/>
              <a:buAutoNum type="romanLcPeriod"/>
            </a:pPr>
            <a:r>
              <a:rPr lang="en"/>
              <a:t>Built on top of other economic models with hyper-rational response; only possible if unknowns, unknowns are known</a:t>
            </a:r>
            <a:endParaRPr/>
          </a:p>
          <a:p>
            <a:pPr indent="-298450" lvl="2" marL="1371600" rtl="0" algn="l">
              <a:spcBef>
                <a:spcPts val="0"/>
              </a:spcBef>
              <a:spcAft>
                <a:spcPts val="0"/>
              </a:spcAft>
              <a:buSzPts val="1100"/>
              <a:buAutoNum type="romanLcPeriod"/>
            </a:pPr>
            <a:r>
              <a:rPr lang="en"/>
              <a:t>Simplifies too much</a:t>
            </a:r>
            <a:endParaRPr/>
          </a:p>
          <a:p>
            <a:pPr indent="-298450" lvl="1" marL="914400" rtl="0" algn="l">
              <a:spcBef>
                <a:spcPts val="0"/>
              </a:spcBef>
              <a:spcAft>
                <a:spcPts val="0"/>
              </a:spcAft>
              <a:buSzPts val="1100"/>
              <a:buAutoNum type="alphaLcPeriod"/>
            </a:pPr>
            <a:r>
              <a:rPr lang="en">
                <a:highlight>
                  <a:srgbClr val="FFFF00"/>
                </a:highlight>
              </a:rPr>
              <a:t>Subliminal messages</a:t>
            </a:r>
            <a:endParaRPr>
              <a:highlight>
                <a:srgbClr val="FFFF00"/>
              </a:highlight>
            </a:endParaRPr>
          </a:p>
          <a:p>
            <a:pPr indent="-298450" lvl="0" marL="457200" rtl="0" algn="l">
              <a:spcBef>
                <a:spcPts val="0"/>
              </a:spcBef>
              <a:spcAft>
                <a:spcPts val="0"/>
              </a:spcAft>
              <a:buSzPts val="1100"/>
              <a:buAutoNum type="arabicPeriod"/>
            </a:pPr>
            <a:r>
              <a:rPr lang="en"/>
              <a:t>Narrow focus of policymakers</a:t>
            </a:r>
            <a:endParaRPr/>
          </a:p>
          <a:p>
            <a:pPr indent="-298450" lvl="1" marL="914400" rtl="0" algn="l">
              <a:spcBef>
                <a:spcPts val="0"/>
              </a:spcBef>
              <a:spcAft>
                <a:spcPts val="0"/>
              </a:spcAft>
              <a:buSzPts val="1100"/>
              <a:buAutoNum type="alphaLcPeriod"/>
            </a:pPr>
            <a:r>
              <a:rPr lang="en"/>
              <a:t>Growing belief that the economy was self-correcting and policymakers could “safely” specialize in their own compartments</a:t>
            </a:r>
            <a:endParaRPr/>
          </a:p>
          <a:p>
            <a:pPr indent="-298450" lvl="2" marL="1371600" rtl="0" algn="l">
              <a:spcBef>
                <a:spcPts val="0"/>
              </a:spcBef>
              <a:spcAft>
                <a:spcPts val="0"/>
              </a:spcAft>
              <a:buSzPts val="1100"/>
              <a:buAutoNum type="romanLcPeriod"/>
            </a:pPr>
            <a:r>
              <a:rPr lang="en"/>
              <a:t>IMF - only employing PhD economists; whereas now they have various fields</a:t>
            </a:r>
            <a:endParaRPr/>
          </a:p>
          <a:p>
            <a:pPr indent="-298450" lvl="0" marL="457200" rtl="0" algn="l">
              <a:spcBef>
                <a:spcPts val="0"/>
              </a:spcBef>
              <a:spcAft>
                <a:spcPts val="0"/>
              </a:spcAft>
              <a:buSzPts val="1100"/>
              <a:buAutoNum type="arabicPeriod"/>
            </a:pPr>
            <a:r>
              <a:rPr lang="en"/>
              <a:t>Fiscal policy seen as ineffective </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49638fa74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49638fa74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Buzz word: intellectual overconfidence (134)</a:t>
            </a:r>
            <a:endParaRPr/>
          </a:p>
          <a:p>
            <a:pPr indent="-298450" lvl="0" marL="457200" rtl="0" algn="l">
              <a:spcBef>
                <a:spcPts val="0"/>
              </a:spcBef>
              <a:spcAft>
                <a:spcPts val="0"/>
              </a:spcAft>
              <a:buSzPts val="1100"/>
              <a:buChar char="-"/>
            </a:pPr>
            <a:r>
              <a:rPr lang="en"/>
              <a:t>Preceded the North Atlantic Crisis led to a fragile system that was incapable of responding to shocks</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Google Shape;197;g4865437493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4865437493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Great example of this: The organization and “policy architecture” of the EMU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br>
              <a:rPr lang="en"/>
            </a:br>
            <a:r>
              <a:rPr lang="en"/>
              <a:t>Delors Committee was dominated by central bankers.</a:t>
            </a:r>
            <a:endParaRPr/>
          </a:p>
          <a:p>
            <a:pPr indent="0" lvl="0" marL="0" rtl="0" algn="l">
              <a:spcBef>
                <a:spcPts val="0"/>
              </a:spcBef>
              <a:spcAft>
                <a:spcPts val="0"/>
              </a:spcAft>
              <a:buClr>
                <a:srgbClr val="000000"/>
              </a:buClr>
              <a:buSzPts val="1100"/>
              <a:buFont typeface="Arial"/>
              <a:buNone/>
            </a:pPr>
            <a:br>
              <a:rPr lang="en"/>
            </a:br>
            <a:r>
              <a:rPr lang="en"/>
              <a:t>Monetary policy was controlled by an independent central bank.</a:t>
            </a:r>
            <a:br>
              <a:rPr lang="en"/>
            </a:br>
            <a:r>
              <a:rPr lang="en"/>
              <a:t>Only mandate was to stabilize inflation</a:t>
            </a:r>
            <a:br>
              <a:rPr lang="en"/>
            </a:br>
            <a:r>
              <a:rPr lang="en"/>
              <a:t>Daily financial regulation and fiscal policy at the national level.</a:t>
            </a:r>
            <a:br>
              <a:rPr lang="en"/>
            </a:b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Google Shape;203;g4865437493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4865437493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North Atlantic Crisis highlighted the importance of financial risks and market analysis</a:t>
            </a:r>
            <a:br>
              <a:rPr lang="en"/>
            </a:br>
            <a:endParaRPr/>
          </a:p>
          <a:p>
            <a:pPr indent="0" lvl="0" marL="0" rtl="0" algn="l">
              <a:spcBef>
                <a:spcPts val="0"/>
              </a:spcBef>
              <a:spcAft>
                <a:spcPts val="0"/>
              </a:spcAft>
              <a:buNone/>
            </a:pPr>
            <a:r>
              <a:rPr lang="en"/>
              <a:t>Policymakers still struggle to account for financial risks within an effective overarching framework.</a:t>
            </a:r>
            <a:endParaRPr/>
          </a:p>
          <a:p>
            <a:pPr indent="-298450" lvl="0" marL="457200" rtl="0" algn="l">
              <a:spcBef>
                <a:spcPts val="0"/>
              </a:spcBef>
              <a:spcAft>
                <a:spcPts val="0"/>
              </a:spcAft>
              <a:buSzPts val="1100"/>
              <a:buChar char="-"/>
            </a:pPr>
            <a:r>
              <a:rPr lang="en"/>
              <a:t>Financial markets are forward-looking and as a result are unpredictable and volatile.</a:t>
            </a:r>
            <a:endParaRPr/>
          </a:p>
          <a:p>
            <a:pPr indent="-298450" lvl="0" marL="457200" rtl="0" algn="l">
              <a:spcBef>
                <a:spcPts val="0"/>
              </a:spcBef>
              <a:spcAft>
                <a:spcPts val="0"/>
              </a:spcAft>
              <a:buSzPts val="1100"/>
              <a:buChar char="-"/>
            </a:pPr>
            <a:r>
              <a:rPr lang="en"/>
              <a:t>Macroeconomic models involve smooth and predictable transitions.</a:t>
            </a:r>
            <a:endParaRPr/>
          </a:p>
          <a:p>
            <a:pPr indent="-298450" lvl="1" marL="914400" rtl="0" algn="l">
              <a:spcBef>
                <a:spcPts val="0"/>
              </a:spcBef>
              <a:spcAft>
                <a:spcPts val="0"/>
              </a:spcAft>
              <a:buSzPts val="1100"/>
              <a:buChar char="-"/>
            </a:pPr>
            <a:r>
              <a:rPr lang="en"/>
              <a:t>Talked about more in theory than in practice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Needs to be a change in the structure of policymaking.</a:t>
            </a:r>
            <a:endParaRPr/>
          </a:p>
          <a:p>
            <a:pPr indent="-298450" lvl="0" marL="457200" rtl="0" algn="l">
              <a:spcBef>
                <a:spcPts val="0"/>
              </a:spcBef>
              <a:spcAft>
                <a:spcPts val="0"/>
              </a:spcAft>
              <a:buSzPts val="1100"/>
              <a:buChar char="-"/>
            </a:pPr>
            <a:r>
              <a:rPr lang="en"/>
              <a:t>Utilizing macroeconomists and financial market experts together.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Because of policymakers’ surprise to the North Atlantic Crisis, responses were improvised or hurried resulting in more missteps (bankruptcy of Lehman Brothers).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AND, the “most worrying” conclusion from the author is that the implicit beliefs taken from the great moderation, the EMH, and the benign neglect framework “remain important components of conventional macroeconomic models and thinking”</a:t>
            </a:r>
            <a:endParaRPr/>
          </a:p>
          <a:p>
            <a:pPr indent="-298450" lvl="0" marL="457200" rtl="0" algn="l">
              <a:spcBef>
                <a:spcPts val="0"/>
              </a:spcBef>
              <a:spcAft>
                <a:spcPts val="0"/>
              </a:spcAft>
              <a:buSzPts val="1100"/>
              <a:buChar char="-"/>
            </a:pPr>
            <a:r>
              <a:rPr lang="en"/>
              <a:t>“A more radical overhaul of macroeconomics is overdue (155)”</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8" name="Shape 208"/>
        <p:cNvGrpSpPr/>
        <p:nvPr/>
      </p:nvGrpSpPr>
      <p:grpSpPr>
        <a:xfrm>
          <a:off x="0" y="0"/>
          <a:ext cx="0" cy="0"/>
          <a:chOff x="0" y="0"/>
          <a:chExt cx="0" cy="0"/>
        </a:xfrm>
      </p:grpSpPr>
      <p:sp>
        <p:nvSpPr>
          <p:cNvPr id="209" name="Google Shape;209;g45e27c1059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45e27c1059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phrase came “from the observation that the volatility of US output had fallen markedly after the mid-1980s (140).”</a:t>
            </a:r>
            <a:br>
              <a:rPr lang="en"/>
            </a:br>
            <a:r>
              <a:rPr lang="en"/>
              <a:t>Gave the impression of economic stability </a:t>
            </a:r>
            <a:br>
              <a:rPr lang="en"/>
            </a:br>
            <a:br>
              <a:rPr lang="en"/>
            </a:br>
            <a:r>
              <a:rPr lang="en"/>
              <a:t>And, “it was the inferences from the great moderation that led policymakers to overestimate their ability to respond to macroeconomic shocks (140).”</a:t>
            </a:r>
            <a:br>
              <a:rPr lang="en"/>
            </a:b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4" name="Shape 214"/>
        <p:cNvGrpSpPr/>
        <p:nvPr/>
      </p:nvGrpSpPr>
      <p:grpSpPr>
        <a:xfrm>
          <a:off x="0" y="0"/>
          <a:ext cx="0" cy="0"/>
          <a:chOff x="0" y="0"/>
          <a:chExt cx="0" cy="0"/>
        </a:xfrm>
      </p:grpSpPr>
      <p:sp>
        <p:nvSpPr>
          <p:cNvPr id="215" name="Google Shape;215;g45e27c1059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45e27c1059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Sai: </a:t>
            </a:r>
            <a:r>
              <a:rPr lang="en"/>
              <a:t>What are the market anomalies of the Efficient Market Hypothesis?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Lynne: The good and dark side of DSGE Models</a:t>
            </a:r>
            <a:endParaRPr/>
          </a:p>
          <a:p>
            <a:pPr indent="-298450" lvl="0" marL="457200" rtl="0" algn="l">
              <a:spcBef>
                <a:spcPts val="0"/>
              </a:spcBef>
              <a:spcAft>
                <a:spcPts val="0"/>
              </a:spcAft>
              <a:buSzPts val="1100"/>
              <a:buChar char="-"/>
            </a:pPr>
            <a:r>
              <a:rPr lang="en"/>
              <a:t>When the author first introduces DSGE models he calls them an “intellectual feat” for being able to create workable models of the economy. However, he later he </a:t>
            </a:r>
            <a:r>
              <a:rPr lang="en"/>
              <a:t>discusses</a:t>
            </a:r>
            <a:r>
              <a:rPr lang="en"/>
              <a:t> their dark side. Thoughts? Should DSGE models be used? What’s the alternative??</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45e27c1059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45e27c1059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40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45e27c1059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45e27c1059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br>
              <a:rPr b="1" lang="en" sz="1400"/>
            </a:br>
            <a:endParaRPr b="1" sz="140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49638fa74d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49638fa74d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g49638fa74d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49638fa74d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g45e27c1059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45e27c1059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Great Moderation, the second of the three beliefs that “</a:t>
            </a:r>
            <a:r>
              <a:rPr lang="en"/>
              <a:t>intertwined</a:t>
            </a:r>
            <a:r>
              <a:rPr lang="en"/>
              <a:t>” and created the intellectual blind spots of policymakers.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phrase “the great moderation” came from the </a:t>
            </a:r>
            <a:r>
              <a:rPr i="1" lang="en"/>
              <a:t>observation</a:t>
            </a:r>
            <a:r>
              <a:rPr lang="en"/>
              <a:t> that the volatility of the US output had fallen markedly after the mid-1980s (page 140)</a:t>
            </a:r>
            <a:endParaRPr/>
          </a:p>
          <a:p>
            <a:pPr indent="-298450" lvl="0" marL="457200" rtl="0" algn="l">
              <a:spcBef>
                <a:spcPts val="0"/>
              </a:spcBef>
              <a:spcAft>
                <a:spcPts val="0"/>
              </a:spcAft>
              <a:buSzPts val="1100"/>
              <a:buChar char="-"/>
            </a:pPr>
            <a:r>
              <a:rPr lang="en"/>
              <a:t>Sufficiently large and rapid</a:t>
            </a:r>
            <a:endParaRPr/>
          </a:p>
          <a:p>
            <a:pPr indent="-298450" lvl="0" marL="457200" rtl="0" algn="l">
              <a:spcBef>
                <a:spcPts val="0"/>
              </a:spcBef>
              <a:spcAft>
                <a:spcPts val="0"/>
              </a:spcAft>
              <a:buSzPts val="1100"/>
              <a:buChar char="-"/>
            </a:pPr>
            <a:r>
              <a:rPr lang="en"/>
              <a:t>Google d</a:t>
            </a:r>
            <a:r>
              <a:rPr lang="en"/>
              <a:t>efinition of observation: the action or </a:t>
            </a:r>
            <a:r>
              <a:rPr b="1" lang="en"/>
              <a:t>process of observing something</a:t>
            </a:r>
            <a:r>
              <a:rPr lang="en"/>
              <a:t> or someone carefully or </a:t>
            </a:r>
            <a:r>
              <a:rPr b="1" lang="en"/>
              <a:t>in order to gain information</a:t>
            </a:r>
            <a:r>
              <a:rPr lang="en"/>
              <a:t>.</a:t>
            </a:r>
            <a:endParaRPr/>
          </a:p>
          <a:p>
            <a:pPr indent="-298450" lvl="0" marL="457200" rtl="0" algn="l">
              <a:spcBef>
                <a:spcPts val="0"/>
              </a:spcBef>
              <a:spcAft>
                <a:spcPts val="0"/>
              </a:spcAft>
              <a:buSzPts val="1100"/>
              <a:buChar char="-"/>
            </a:pPr>
            <a:r>
              <a:rPr lang="en"/>
              <a:t>Impression of economic stability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Typically, output volatility has a negative relationship with economic growth so a decrease in volatility would mean an increase in growth, </a:t>
            </a:r>
            <a:endParaRPr/>
          </a:p>
          <a:p>
            <a:pPr indent="-298450" lvl="0" marL="457200" rtl="0" algn="l">
              <a:spcBef>
                <a:spcPts val="0"/>
              </a:spcBef>
              <a:spcAft>
                <a:spcPts val="0"/>
              </a:spcAft>
              <a:buSzPts val="1100"/>
              <a:buChar char="-"/>
            </a:pPr>
            <a:r>
              <a:rPr lang="en"/>
              <a:t>however, the author notes that this decrease in output volatility was not accompanied by a noticeable increase in growth...and therefore a great “moderation” as opposed to “acceleration”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And, “it was the inferences from the great moderation that led policymakers to overestimate their ability to respond to macroeconomic shocks (140).”</a:t>
            </a:r>
            <a:endParaRPr/>
          </a:p>
          <a:p>
            <a:pPr indent="-298450" lvl="0" marL="457200" rtl="0" algn="l">
              <a:spcBef>
                <a:spcPts val="0"/>
              </a:spcBef>
              <a:spcAft>
                <a:spcPts val="0"/>
              </a:spcAft>
              <a:buSzPts val="1100"/>
              <a:buChar char="-"/>
            </a:pPr>
            <a:r>
              <a:rPr lang="en"/>
              <a:t>Inferences meaning assumptions or </a:t>
            </a:r>
            <a:r>
              <a:rPr lang="en"/>
              <a:t>interpretations</a:t>
            </a:r>
            <a:r>
              <a:rPr lang="en"/>
              <a:t>, not necessarily evidence-based.</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g45e27c1059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45e27c1059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Instability from 1960-85 switches to relative stability</a:t>
            </a:r>
            <a:br>
              <a:rPr b="1" lang="en"/>
            </a:br>
            <a:r>
              <a:rPr b="1" lang="en"/>
              <a:t>Less “jagged” after 1985</a:t>
            </a:r>
            <a:br>
              <a:rPr b="1" lang="en"/>
            </a:br>
            <a:r>
              <a:rPr b="1" lang="en"/>
              <a:t>More stable output = smoother business cycle</a:t>
            </a:r>
            <a:br>
              <a:rPr lang="en"/>
            </a:br>
            <a:endParaRPr/>
          </a:p>
          <a:p>
            <a:pPr indent="0" lvl="0" marL="0" rtl="0" algn="l">
              <a:spcBef>
                <a:spcPts val="0"/>
              </a:spcBef>
              <a:spcAft>
                <a:spcPts val="0"/>
              </a:spcAft>
              <a:buNone/>
            </a:pPr>
            <a:r>
              <a:rPr lang="en"/>
              <a:t>What’s so “striking” </a:t>
            </a:r>
            <a:endParaRPr/>
          </a:p>
          <a:p>
            <a:pPr indent="-298450" lvl="0" marL="457200" rtl="0" algn="l">
              <a:spcBef>
                <a:spcPts val="0"/>
              </a:spcBef>
              <a:spcAft>
                <a:spcPts val="0"/>
              </a:spcAft>
              <a:buSzPts val="1100"/>
              <a:buChar char="-"/>
            </a:pPr>
            <a:r>
              <a:rPr lang="en"/>
              <a:t>The speed at which growth switched from high- to low-volatility. </a:t>
            </a:r>
            <a:endParaRPr/>
          </a:p>
          <a:p>
            <a:pPr indent="0" lvl="0" marL="0" rtl="0" algn="l">
              <a:spcBef>
                <a:spcPts val="0"/>
              </a:spcBef>
              <a:spcAft>
                <a:spcPts val="0"/>
              </a:spcAft>
              <a:buNone/>
            </a:pPr>
            <a:r>
              <a:rPr lang="en"/>
              <a:t>Formal tests across a range of measures confirmed the impression that there was a “sudden improvement in economic stability” </a:t>
            </a:r>
            <a:endParaRPr/>
          </a:p>
          <a:p>
            <a:pPr indent="-298450" lvl="0" marL="457200" rtl="0" algn="l">
              <a:spcBef>
                <a:spcPts val="0"/>
              </a:spcBef>
              <a:spcAft>
                <a:spcPts val="0"/>
              </a:spcAft>
              <a:buSzPts val="1100"/>
              <a:buChar char="-"/>
            </a:pPr>
            <a:r>
              <a:rPr lang="en"/>
              <a:t>However, there’s no “noticeable increase” in growth</a:t>
            </a:r>
            <a:endParaRPr/>
          </a:p>
          <a:p>
            <a:pPr indent="-298450" lvl="1" marL="914400" rtl="0" algn="l">
              <a:spcBef>
                <a:spcPts val="0"/>
              </a:spcBef>
              <a:spcAft>
                <a:spcPts val="0"/>
              </a:spcAft>
              <a:buSzPts val="1100"/>
              <a:buChar char="-"/>
            </a:pPr>
            <a:r>
              <a:rPr lang="en"/>
              <a:t>Called “great acceleration rather than great moderation”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Nonetheless, more stable output meant </a:t>
            </a:r>
            <a:r>
              <a:rPr b="1" lang="en"/>
              <a:t>“smoother”</a:t>
            </a:r>
            <a:r>
              <a:rPr lang="en"/>
              <a:t> business cycles </a:t>
            </a:r>
            <a:endParaRPr/>
          </a:p>
          <a:p>
            <a:pPr indent="-298450" lvl="0" marL="457200" rtl="0" algn="l">
              <a:spcBef>
                <a:spcPts val="0"/>
              </a:spcBef>
              <a:spcAft>
                <a:spcPts val="0"/>
              </a:spcAft>
              <a:buSzPts val="1100"/>
              <a:buChar char="-"/>
            </a:pPr>
            <a:r>
              <a:rPr lang="en"/>
              <a:t>Business cycles are the process of “extended periods of economic expansion” being “interrupted by short recessions in which output drops”</a:t>
            </a:r>
            <a:endParaRPr/>
          </a:p>
          <a:p>
            <a:pPr indent="-298450" lvl="1" marL="914400" rtl="0" algn="l">
              <a:spcBef>
                <a:spcPts val="0"/>
              </a:spcBef>
              <a:spcAft>
                <a:spcPts val="0"/>
              </a:spcAft>
              <a:buSzPts val="1100"/>
              <a:buChar char="-"/>
            </a:pPr>
            <a:r>
              <a:rPr lang="en"/>
              <a:t>But as output became less volatile, it seems less likely to have </a:t>
            </a:r>
            <a:r>
              <a:rPr i="1" lang="en"/>
              <a:t>as</a:t>
            </a:r>
            <a:r>
              <a:rPr lang="en"/>
              <a:t> serve shocks.</a:t>
            </a:r>
            <a:endParaRPr/>
          </a:p>
          <a:p>
            <a:pPr indent="-298450" lvl="0" marL="457200" rtl="0" algn="l">
              <a:spcBef>
                <a:spcPts val="0"/>
              </a:spcBef>
              <a:spcAft>
                <a:spcPts val="0"/>
              </a:spcAft>
              <a:buSzPts val="1100"/>
              <a:buChar char="-"/>
            </a:pPr>
            <a:r>
              <a:rPr lang="en"/>
              <a:t>Meaning there were less serve shocks to the system, and therefore, less chance of ‘deep’ recession; if there were shocks they were more likely to be ‘shallow’</a:t>
            </a:r>
            <a:endParaRPr/>
          </a:p>
          <a:p>
            <a:pPr indent="-298450" lvl="0" marL="457200" rtl="0" algn="l">
              <a:spcBef>
                <a:spcPts val="0"/>
              </a:spcBef>
              <a:spcAft>
                <a:spcPts val="0"/>
              </a:spcAft>
              <a:buSzPts val="1100"/>
              <a:buChar char="-"/>
            </a:pPr>
            <a:r>
              <a:rPr lang="en"/>
              <a:t>Evidence: “in the twenty years from 1985 to 2005 the US experienced two mild recessions (one in the early 90s and early 2000s), in </a:t>
            </a:r>
            <a:r>
              <a:rPr lang="en"/>
              <a:t>comparison</a:t>
            </a:r>
            <a:r>
              <a:rPr lang="en"/>
              <a:t> to the four generally deeper recessions in the previous twenty years </a:t>
            </a:r>
            <a:endParaRPr/>
          </a:p>
          <a:p>
            <a:pPr indent="-298450" lvl="1" marL="914400" rtl="0" algn="l">
              <a:spcBef>
                <a:spcPts val="0"/>
              </a:spcBef>
              <a:spcAft>
                <a:spcPts val="0"/>
              </a:spcAft>
              <a:buSzPts val="1100"/>
              <a:buChar char="-"/>
            </a:pPr>
            <a:r>
              <a:rPr lang="en"/>
              <a:t>1969-1970, 1973 oil crisis, 1980, 1982 (as a result of Iran Revolution; 1973; oil) debt crisis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484cb38cb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484cb38cb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phrase “the great moderation” came from the </a:t>
            </a:r>
            <a:r>
              <a:rPr i="1" lang="en"/>
              <a:t>observation</a:t>
            </a:r>
            <a:r>
              <a:rPr lang="en"/>
              <a:t> that the volatility of the US output had fallen markedly after the mid-1980s (page 140)</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author provides three main explanations for this observation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Three main explanations for this “great moderation” were</a:t>
            </a:r>
            <a:endParaRPr/>
          </a:p>
          <a:p>
            <a:pPr indent="-298450" lvl="0" marL="457200" rtl="0" algn="l">
              <a:spcBef>
                <a:spcPts val="0"/>
              </a:spcBef>
              <a:spcAft>
                <a:spcPts val="0"/>
              </a:spcAft>
              <a:buSzPts val="1100"/>
              <a:buChar char="-"/>
            </a:pPr>
            <a:r>
              <a:rPr lang="en"/>
              <a:t>A structural change to the U.S economy</a:t>
            </a:r>
            <a:endParaRPr/>
          </a:p>
          <a:p>
            <a:pPr indent="-298450" lvl="0" marL="457200" rtl="0" algn="l">
              <a:spcBef>
                <a:spcPts val="0"/>
              </a:spcBef>
              <a:spcAft>
                <a:spcPts val="0"/>
              </a:spcAft>
              <a:buSzPts val="1100"/>
              <a:buChar char="-"/>
            </a:pPr>
            <a:r>
              <a:rPr lang="en"/>
              <a:t>Good luck</a:t>
            </a:r>
            <a:endParaRPr/>
          </a:p>
          <a:p>
            <a:pPr indent="-298450" lvl="0" marL="457200" rtl="0" algn="l">
              <a:spcBef>
                <a:spcPts val="0"/>
              </a:spcBef>
              <a:spcAft>
                <a:spcPts val="0"/>
              </a:spcAft>
              <a:buSzPts val="1100"/>
              <a:buChar char="-"/>
            </a:pPr>
            <a:r>
              <a:rPr lang="en"/>
              <a:t>And better monetary policy</a:t>
            </a:r>
            <a:endParaRPr/>
          </a:p>
          <a:p>
            <a:pPr indent="0" lvl="0" marL="457200" rtl="0" algn="l">
              <a:spcBef>
                <a:spcPts val="0"/>
              </a:spcBef>
              <a:spcAft>
                <a:spcPts val="0"/>
              </a:spcAft>
              <a:buNone/>
            </a:pPr>
            <a:r>
              <a:t/>
            </a:r>
            <a:endParaRPr/>
          </a:p>
          <a:p>
            <a:pPr indent="0" lvl="0" marL="0" rtl="0" algn="l">
              <a:spcBef>
                <a:spcPts val="0"/>
              </a:spcBef>
              <a:spcAft>
                <a:spcPts val="0"/>
              </a:spcAft>
              <a:buNone/>
            </a:pPr>
            <a:r>
              <a:rPr lang="en"/>
              <a:t>Professor Slavov describes these three debates as fairly esoteric for the typical reader so I will try my best to explain them (but will take any suggestions/better explanations)</a:t>
            </a:r>
            <a:endParaRPr/>
          </a:p>
          <a:p>
            <a:pPr indent="0" lvl="0" marL="0" rtl="0" algn="l">
              <a:spcBef>
                <a:spcPts val="0"/>
              </a:spcBef>
              <a:spcAft>
                <a:spcPts val="0"/>
              </a:spcAft>
              <a:buNone/>
            </a:pPr>
            <a:r>
              <a:t/>
            </a:r>
            <a:endParaRPr/>
          </a:p>
          <a:p>
            <a:pPr indent="0" lvl="0" marL="0" rtl="0" algn="l">
              <a:spcBef>
                <a:spcPts val="0"/>
              </a:spcBef>
              <a:spcAft>
                <a:spcPts val="0"/>
              </a:spcAft>
              <a:buNone/>
            </a:pPr>
            <a:br>
              <a:rPr lang="en"/>
            </a:b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1600"/>
              </a:spcBef>
              <a:spcAft>
                <a:spcPts val="0"/>
              </a:spcAft>
              <a:buClr>
                <a:schemeClr val="lt1"/>
              </a:buClr>
              <a:buSzPts val="1400"/>
              <a:buChar char="○"/>
              <a:defRPr>
                <a:solidFill>
                  <a:schemeClr val="lt1"/>
                </a:solidFill>
              </a:defRPr>
            </a:lvl2pPr>
            <a:lvl3pPr indent="-317500" lvl="2" marL="1371600" algn="ctr">
              <a:spcBef>
                <a:spcPts val="1600"/>
              </a:spcBef>
              <a:spcAft>
                <a:spcPts val="0"/>
              </a:spcAft>
              <a:buClr>
                <a:schemeClr val="lt1"/>
              </a:buClr>
              <a:buSzPts val="1400"/>
              <a:buChar char="■"/>
              <a:defRPr>
                <a:solidFill>
                  <a:schemeClr val="lt1"/>
                </a:solidFill>
              </a:defRPr>
            </a:lvl3pPr>
            <a:lvl4pPr indent="-317500" lvl="3" marL="1828800" algn="ctr">
              <a:spcBef>
                <a:spcPts val="1600"/>
              </a:spcBef>
              <a:spcAft>
                <a:spcPts val="0"/>
              </a:spcAft>
              <a:buClr>
                <a:schemeClr val="lt1"/>
              </a:buClr>
              <a:buSzPts val="1400"/>
              <a:buChar char="●"/>
              <a:defRPr>
                <a:solidFill>
                  <a:schemeClr val="lt1"/>
                </a:solidFill>
              </a:defRPr>
            </a:lvl4pPr>
            <a:lvl5pPr indent="-317500" lvl="4" marL="2286000" algn="ctr">
              <a:spcBef>
                <a:spcPts val="1600"/>
              </a:spcBef>
              <a:spcAft>
                <a:spcPts val="0"/>
              </a:spcAft>
              <a:buClr>
                <a:schemeClr val="lt1"/>
              </a:buClr>
              <a:buSzPts val="1400"/>
              <a:buChar char="○"/>
              <a:defRPr>
                <a:solidFill>
                  <a:schemeClr val="lt1"/>
                </a:solidFill>
              </a:defRPr>
            </a:lvl5pPr>
            <a:lvl6pPr indent="-317500" lvl="5" marL="2743200" algn="ctr">
              <a:spcBef>
                <a:spcPts val="1600"/>
              </a:spcBef>
              <a:spcAft>
                <a:spcPts val="0"/>
              </a:spcAft>
              <a:buClr>
                <a:schemeClr val="lt1"/>
              </a:buClr>
              <a:buSzPts val="1400"/>
              <a:buChar char="■"/>
              <a:defRPr>
                <a:solidFill>
                  <a:schemeClr val="lt1"/>
                </a:solidFill>
              </a:defRPr>
            </a:lvl6pPr>
            <a:lvl7pPr indent="-317500" lvl="6" marL="3200400" algn="ctr">
              <a:spcBef>
                <a:spcPts val="1600"/>
              </a:spcBef>
              <a:spcAft>
                <a:spcPts val="0"/>
              </a:spcAft>
              <a:buClr>
                <a:schemeClr val="lt1"/>
              </a:buClr>
              <a:buSzPts val="1400"/>
              <a:buChar char="●"/>
              <a:defRPr>
                <a:solidFill>
                  <a:schemeClr val="lt1"/>
                </a:solidFill>
              </a:defRPr>
            </a:lvl7pPr>
            <a:lvl8pPr indent="-317500" lvl="7" marL="3657600" algn="ctr">
              <a:spcBef>
                <a:spcPts val="1600"/>
              </a:spcBef>
              <a:spcAft>
                <a:spcPts val="0"/>
              </a:spcAft>
              <a:buClr>
                <a:schemeClr val="lt1"/>
              </a:buClr>
              <a:buSzPts val="1400"/>
              <a:buChar char="○"/>
              <a:defRPr>
                <a:solidFill>
                  <a:schemeClr val="lt1"/>
                </a:solidFill>
              </a:defRPr>
            </a:lvl8pPr>
            <a:lvl9pPr indent="-317500" lvl="8" marL="4114800" algn="ctr">
              <a:spcBef>
                <a:spcPts val="1600"/>
              </a:spcBef>
              <a:spcAft>
                <a:spcPts val="160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3"/>
          <p:cNvSpPr txBox="1"/>
          <p:nvPr>
            <p:ph type="ctrTitle"/>
          </p:nvPr>
        </p:nvSpPr>
        <p:spPr>
          <a:xfrm>
            <a:off x="598100" y="1775222"/>
            <a:ext cx="8222100" cy="838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i="1" lang="en" sz="4800"/>
              <a:t>Intellectual Blinkers and Unexpected Spillovers</a:t>
            </a:r>
            <a:endParaRPr i="1" sz="4800"/>
          </a:p>
          <a:p>
            <a:pPr indent="0" lvl="0" marL="0" rtl="0" algn="l">
              <a:spcBef>
                <a:spcPts val="0"/>
              </a:spcBef>
              <a:spcAft>
                <a:spcPts val="0"/>
              </a:spcAft>
              <a:buNone/>
            </a:pPr>
            <a:r>
              <a:rPr lang="en" sz="3000"/>
              <a:t>Chapter 5</a:t>
            </a:r>
            <a:endParaRPr sz="3000"/>
          </a:p>
        </p:txBody>
      </p:sp>
      <p:sp>
        <p:nvSpPr>
          <p:cNvPr id="86" name="Google Shape;86;p13"/>
          <p:cNvSpPr txBox="1"/>
          <p:nvPr>
            <p:ph idx="1" type="subTitle"/>
          </p:nvPr>
        </p:nvSpPr>
        <p:spPr>
          <a:xfrm>
            <a:off x="598088" y="2715913"/>
            <a:ext cx="8222100" cy="43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Lynne Workman and Sai Mudundi</a:t>
            </a:r>
            <a:endParaRPr sz="1800"/>
          </a:p>
          <a:p>
            <a:pPr indent="0" lvl="0" marL="0" rtl="0" algn="l">
              <a:spcBef>
                <a:spcPts val="0"/>
              </a:spcBef>
              <a:spcAft>
                <a:spcPts val="0"/>
              </a:spcAft>
              <a:buNone/>
            </a:pPr>
            <a:r>
              <a:rPr lang="en" sz="1800"/>
              <a:t>ITRN 602: Global Financial Crises and Institutions</a:t>
            </a:r>
            <a:endParaRPr sz="1800"/>
          </a:p>
          <a:p>
            <a:pPr indent="0" lvl="0" marL="0" rtl="0" algn="l">
              <a:spcBef>
                <a:spcPts val="0"/>
              </a:spcBef>
              <a:spcAft>
                <a:spcPts val="0"/>
              </a:spcAft>
              <a:buNone/>
            </a:pPr>
            <a:r>
              <a:rPr lang="en" sz="1800"/>
              <a:t>Professor Slavov</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2"/>
          <p:cNvSpPr txBox="1"/>
          <p:nvPr>
            <p:ph idx="1" type="body"/>
          </p:nvPr>
        </p:nvSpPr>
        <p:spPr>
          <a:xfrm>
            <a:off x="311700" y="829300"/>
            <a:ext cx="8520600" cy="37395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a:t>Structural change in the U.S Economy</a:t>
            </a:r>
            <a:endParaRPr/>
          </a:p>
          <a:p>
            <a:pPr indent="-342900" lvl="0" marL="457200" rtl="0" algn="l">
              <a:lnSpc>
                <a:spcPct val="100000"/>
              </a:lnSpc>
              <a:spcBef>
                <a:spcPts val="1600"/>
              </a:spcBef>
              <a:spcAft>
                <a:spcPts val="0"/>
              </a:spcAft>
              <a:buSzPts val="1800"/>
              <a:buChar char="❏"/>
            </a:pPr>
            <a:r>
              <a:rPr lang="en"/>
              <a:t>“Just-in-time” delivery as a result of the i</a:t>
            </a:r>
            <a:r>
              <a:rPr lang="en"/>
              <a:t>nformation technology revolution.</a:t>
            </a:r>
            <a:endParaRPr/>
          </a:p>
          <a:p>
            <a:pPr indent="0" lvl="0" marL="0" rtl="0" algn="l">
              <a:lnSpc>
                <a:spcPct val="100000"/>
              </a:lnSpc>
              <a:spcBef>
                <a:spcPts val="1600"/>
              </a:spcBef>
              <a:spcAft>
                <a:spcPts val="0"/>
              </a:spcAft>
              <a:buNone/>
            </a:pPr>
            <a:r>
              <a:rPr lang="en"/>
              <a:t>Good luck</a:t>
            </a:r>
            <a:endParaRPr/>
          </a:p>
          <a:p>
            <a:pPr indent="-342900" lvl="0" marL="457200" rtl="0" algn="l">
              <a:lnSpc>
                <a:spcPct val="100000"/>
              </a:lnSpc>
              <a:spcBef>
                <a:spcPts val="1600"/>
              </a:spcBef>
              <a:spcAft>
                <a:spcPts val="0"/>
              </a:spcAft>
              <a:buSzPts val="1800"/>
              <a:buChar char="❏"/>
            </a:pPr>
            <a:r>
              <a:rPr lang="en"/>
              <a:t>Smaller shocks, rather than changes in the behavior of business cycles.</a:t>
            </a:r>
            <a:endParaRPr/>
          </a:p>
          <a:p>
            <a:pPr indent="-342900" lvl="0" marL="457200" rtl="0" algn="l">
              <a:lnSpc>
                <a:spcPct val="100000"/>
              </a:lnSpc>
              <a:spcBef>
                <a:spcPts val="0"/>
              </a:spcBef>
              <a:spcAft>
                <a:spcPts val="0"/>
              </a:spcAft>
              <a:buSzPts val="1800"/>
              <a:buChar char="❏"/>
            </a:pPr>
            <a:r>
              <a:rPr lang="en"/>
              <a:t>Reduction in output volatility occurred equally over short, medium, and long run.</a:t>
            </a:r>
            <a:endParaRPr/>
          </a:p>
          <a:p>
            <a:pPr indent="0" lvl="0" marL="0" rtl="0" algn="l">
              <a:lnSpc>
                <a:spcPct val="100000"/>
              </a:lnSpc>
              <a:spcBef>
                <a:spcPts val="1600"/>
              </a:spcBef>
              <a:spcAft>
                <a:spcPts val="0"/>
              </a:spcAft>
              <a:buNone/>
            </a:pPr>
            <a:r>
              <a:rPr lang="en"/>
              <a:t>Better monetary policy</a:t>
            </a:r>
            <a:endParaRPr/>
          </a:p>
          <a:p>
            <a:pPr indent="-342900" lvl="0" marL="457200" rtl="0" algn="l">
              <a:lnSpc>
                <a:spcPct val="100000"/>
              </a:lnSpc>
              <a:spcBef>
                <a:spcPts val="1600"/>
              </a:spcBef>
              <a:spcAft>
                <a:spcPts val="0"/>
              </a:spcAft>
              <a:buSzPts val="1800"/>
              <a:buChar char="❏"/>
            </a:pPr>
            <a:r>
              <a:rPr lang="en"/>
              <a:t>The FED took a more rigorous approach to inflation.</a:t>
            </a:r>
            <a:endParaRPr/>
          </a:p>
          <a:p>
            <a:pPr indent="-342900" lvl="0" marL="457200" rtl="0" algn="l">
              <a:lnSpc>
                <a:spcPct val="100000"/>
              </a:lnSpc>
              <a:spcBef>
                <a:spcPts val="0"/>
              </a:spcBef>
              <a:spcAft>
                <a:spcPts val="0"/>
              </a:spcAft>
              <a:buSzPts val="1800"/>
              <a:buChar char="❏"/>
            </a:pPr>
            <a:r>
              <a:rPr lang="en"/>
              <a:t>The macroeconomic DSGE  model.</a:t>
            </a:r>
            <a:endParaRPr/>
          </a:p>
          <a:p>
            <a:pPr indent="0" lvl="0" marL="0" rtl="0" algn="l">
              <a:spcBef>
                <a:spcPts val="1600"/>
              </a:spcBef>
              <a:spcAft>
                <a:spcPts val="0"/>
              </a:spcAft>
              <a:buNone/>
            </a:pPr>
            <a:r>
              <a:t/>
            </a:r>
            <a:endParaRPr sz="1700"/>
          </a:p>
          <a:p>
            <a:pPr indent="0" lvl="0" marL="0" rtl="0" algn="l">
              <a:spcBef>
                <a:spcPts val="1600"/>
              </a:spcBef>
              <a:spcAft>
                <a:spcPts val="0"/>
              </a:spcAft>
              <a:buNone/>
            </a:pPr>
            <a:r>
              <a:t/>
            </a:r>
            <a:endParaRPr sz="1700"/>
          </a:p>
          <a:p>
            <a:pPr indent="0" lvl="0" marL="0" rtl="0" algn="l">
              <a:spcBef>
                <a:spcPts val="1600"/>
              </a:spcBef>
              <a:spcAft>
                <a:spcPts val="1600"/>
              </a:spcAft>
              <a:buNone/>
            </a:pPr>
            <a:r>
              <a:t/>
            </a:r>
            <a:endParaRPr/>
          </a:p>
        </p:txBody>
      </p:sp>
      <p:sp>
        <p:nvSpPr>
          <p:cNvPr id="141" name="Google Shape;141;p22"/>
          <p:cNvSpPr txBox="1"/>
          <p:nvPr/>
        </p:nvSpPr>
        <p:spPr>
          <a:xfrm>
            <a:off x="311700" y="115675"/>
            <a:ext cx="8163300" cy="462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sz="3000">
                <a:solidFill>
                  <a:schemeClr val="dk1"/>
                </a:solidFill>
                <a:latin typeface="Roboto"/>
                <a:ea typeface="Roboto"/>
                <a:cs typeface="Roboto"/>
                <a:sym typeface="Roboto"/>
              </a:rPr>
              <a:t>Three Explanations of the Great Moderation</a:t>
            </a:r>
            <a:endParaRPr i="1" sz="3000">
              <a:solidFill>
                <a:schemeClr val="dk1"/>
              </a:solidFill>
              <a:latin typeface="Roboto"/>
              <a:ea typeface="Roboto"/>
              <a:cs typeface="Roboto"/>
              <a:sym typeface="Robo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23"/>
          <p:cNvSpPr txBox="1"/>
          <p:nvPr>
            <p:ph type="title"/>
          </p:nvPr>
        </p:nvSpPr>
        <p:spPr>
          <a:xfrm>
            <a:off x="311700" y="10345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a:t>Breaking Down the DSGE Model</a:t>
            </a:r>
            <a:endParaRPr i="1"/>
          </a:p>
        </p:txBody>
      </p:sp>
      <p:sp>
        <p:nvSpPr>
          <p:cNvPr id="147" name="Google Shape;147;p23"/>
          <p:cNvSpPr txBox="1"/>
          <p:nvPr>
            <p:ph idx="1" type="body"/>
          </p:nvPr>
        </p:nvSpPr>
        <p:spPr>
          <a:xfrm>
            <a:off x="311700" y="711250"/>
            <a:ext cx="8520600" cy="4115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t>Macroeconomic model used to explain economic phenomena, such as economic growth and business cycles, by capturing the effects of economic policy at the macro- and microeconomic level.</a:t>
            </a:r>
            <a:endParaRPr sz="1600"/>
          </a:p>
          <a:p>
            <a:pPr indent="0" lvl="0" marL="0" rtl="0" algn="l">
              <a:lnSpc>
                <a:spcPct val="100000"/>
              </a:lnSpc>
              <a:spcBef>
                <a:spcPts val="1600"/>
              </a:spcBef>
              <a:spcAft>
                <a:spcPts val="0"/>
              </a:spcAft>
              <a:buNone/>
            </a:pPr>
            <a:r>
              <a:rPr lang="en" sz="1600"/>
              <a:t>Dynamic</a:t>
            </a:r>
            <a:endParaRPr sz="1600"/>
          </a:p>
          <a:p>
            <a:pPr indent="-330200" lvl="0" marL="457200" rtl="0" algn="l">
              <a:lnSpc>
                <a:spcPct val="100000"/>
              </a:lnSpc>
              <a:spcBef>
                <a:spcPts val="1600"/>
              </a:spcBef>
              <a:spcAft>
                <a:spcPts val="0"/>
              </a:spcAft>
              <a:buSzPts val="1600"/>
              <a:buChar char="❏"/>
            </a:pPr>
            <a:r>
              <a:rPr lang="en" sz="1600"/>
              <a:t>Accounts for how the economy evolves over time</a:t>
            </a:r>
            <a:endParaRPr sz="1600"/>
          </a:p>
          <a:p>
            <a:pPr indent="-330200" lvl="0" marL="457200" rtl="0" algn="l">
              <a:lnSpc>
                <a:spcPct val="100000"/>
              </a:lnSpc>
              <a:spcBef>
                <a:spcPts val="0"/>
              </a:spcBef>
              <a:spcAft>
                <a:spcPts val="0"/>
              </a:spcAft>
              <a:buSzPts val="1600"/>
              <a:buChar char="❏"/>
            </a:pPr>
            <a:r>
              <a:rPr lang="en" sz="1600"/>
              <a:t>Length of the long and short run matters</a:t>
            </a:r>
            <a:endParaRPr sz="1600"/>
          </a:p>
          <a:p>
            <a:pPr indent="0" lvl="0" marL="0" rtl="0" algn="l">
              <a:lnSpc>
                <a:spcPct val="100000"/>
              </a:lnSpc>
              <a:spcBef>
                <a:spcPts val="1600"/>
              </a:spcBef>
              <a:spcAft>
                <a:spcPts val="0"/>
              </a:spcAft>
              <a:buNone/>
            </a:pPr>
            <a:r>
              <a:rPr lang="en" sz="1600"/>
              <a:t>Stochastic</a:t>
            </a:r>
            <a:endParaRPr sz="1600"/>
          </a:p>
          <a:p>
            <a:pPr indent="-330200" lvl="0" marL="457200" rtl="0" algn="l">
              <a:lnSpc>
                <a:spcPct val="100000"/>
              </a:lnSpc>
              <a:spcBef>
                <a:spcPts val="1600"/>
              </a:spcBef>
              <a:spcAft>
                <a:spcPts val="0"/>
              </a:spcAft>
              <a:buSzPts val="1600"/>
              <a:buChar char="❏"/>
            </a:pPr>
            <a:r>
              <a:rPr lang="en" sz="1600"/>
              <a:t>Accounts for random/</a:t>
            </a:r>
            <a:r>
              <a:rPr lang="en" sz="1600"/>
              <a:t>unpredictable</a:t>
            </a:r>
            <a:r>
              <a:rPr lang="en" sz="1600"/>
              <a:t> shocks to the economy</a:t>
            </a:r>
            <a:endParaRPr sz="1600"/>
          </a:p>
          <a:p>
            <a:pPr indent="0" lvl="0" marL="0" rtl="0" algn="l">
              <a:lnSpc>
                <a:spcPct val="100000"/>
              </a:lnSpc>
              <a:spcBef>
                <a:spcPts val="1600"/>
              </a:spcBef>
              <a:spcAft>
                <a:spcPts val="0"/>
              </a:spcAft>
              <a:buNone/>
            </a:pPr>
            <a:r>
              <a:rPr lang="en" sz="1600"/>
              <a:t>General</a:t>
            </a:r>
            <a:r>
              <a:rPr lang="en" sz="1600"/>
              <a:t> Equilibrium</a:t>
            </a:r>
            <a:endParaRPr sz="1600"/>
          </a:p>
          <a:p>
            <a:pPr indent="-330200" lvl="0" marL="457200" rtl="0" algn="l">
              <a:lnSpc>
                <a:spcPct val="100000"/>
              </a:lnSpc>
              <a:spcBef>
                <a:spcPts val="1600"/>
              </a:spcBef>
              <a:spcAft>
                <a:spcPts val="0"/>
              </a:spcAft>
              <a:buSzPts val="1600"/>
              <a:buChar char="❏"/>
            </a:pPr>
            <a:r>
              <a:rPr lang="en" sz="1600"/>
              <a:t>Looks at the entire economy</a:t>
            </a:r>
            <a:endParaRPr sz="16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24"/>
          <p:cNvSpPr txBox="1"/>
          <p:nvPr>
            <p:ph type="title"/>
          </p:nvPr>
        </p:nvSpPr>
        <p:spPr>
          <a:xfrm>
            <a:off x="311700" y="112575"/>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sz="2800"/>
              <a:t>Dynamic stochastic general equilibrium (DSGE) models</a:t>
            </a:r>
            <a:endParaRPr i="1" sz="2800"/>
          </a:p>
        </p:txBody>
      </p:sp>
      <p:sp>
        <p:nvSpPr>
          <p:cNvPr id="153" name="Google Shape;153;p24"/>
          <p:cNvSpPr txBox="1"/>
          <p:nvPr>
            <p:ph idx="1" type="body"/>
          </p:nvPr>
        </p:nvSpPr>
        <p:spPr>
          <a:xfrm>
            <a:off x="311700" y="1145700"/>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These models were how academics and academically inclined </a:t>
            </a:r>
            <a:r>
              <a:rPr lang="en"/>
              <a:t>policy makers</a:t>
            </a:r>
            <a:r>
              <a:rPr lang="en"/>
              <a:t> began thinking about the economy and were used in policy analyses. </a:t>
            </a:r>
            <a:endParaRPr/>
          </a:p>
          <a:p>
            <a:pPr indent="0" lvl="0" marL="0" rtl="0" algn="l">
              <a:spcBef>
                <a:spcPts val="1600"/>
              </a:spcBef>
              <a:spcAft>
                <a:spcPts val="0"/>
              </a:spcAft>
              <a:buNone/>
            </a:pPr>
            <a:r>
              <a:rPr lang="en"/>
              <a:t>“Led to a growing view that monetary policy was becoming more scientific, characterized by predictable responses to changes in inflation and economic slack that stabilize current activity by providing confidence that the economy would remain on an even keel (143)”</a:t>
            </a:r>
            <a:endParaRPr/>
          </a:p>
          <a:p>
            <a:pPr indent="-342900" lvl="0" marL="457200" rtl="0" algn="l">
              <a:spcBef>
                <a:spcPts val="1600"/>
              </a:spcBef>
              <a:spcAft>
                <a:spcPts val="0"/>
              </a:spcAft>
              <a:buSzPts val="1800"/>
              <a:buChar char="❏"/>
            </a:pPr>
            <a:r>
              <a:rPr lang="en"/>
              <a:t>Predictability and consistency were becoming increasingly important virtues for monetary policy.</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25"/>
          <p:cNvSpPr txBox="1"/>
          <p:nvPr>
            <p:ph type="title"/>
          </p:nvPr>
        </p:nvSpPr>
        <p:spPr>
          <a:xfrm>
            <a:off x="311700" y="1271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a:t>The Dark Side of the DSGE Model</a:t>
            </a:r>
            <a:endParaRPr i="1"/>
          </a:p>
        </p:txBody>
      </p:sp>
      <p:sp>
        <p:nvSpPr>
          <p:cNvPr id="159" name="Google Shape;159;p25"/>
          <p:cNvSpPr txBox="1"/>
          <p:nvPr>
            <p:ph idx="1" type="body"/>
          </p:nvPr>
        </p:nvSpPr>
        <p:spPr>
          <a:xfrm>
            <a:off x="311700" y="78652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t>“Made policymakers complacent about risks to the stability of the economy (143).”</a:t>
            </a:r>
            <a:endParaRPr sz="2200"/>
          </a:p>
          <a:p>
            <a:pPr indent="0" lvl="0" marL="0" rtl="0" algn="l">
              <a:spcBef>
                <a:spcPts val="1600"/>
              </a:spcBef>
              <a:spcAft>
                <a:spcPts val="0"/>
              </a:spcAft>
              <a:buNone/>
            </a:pPr>
            <a:r>
              <a:rPr lang="en" sz="2200"/>
              <a:t>“...uniformly a</a:t>
            </a:r>
            <a:r>
              <a:rPr lang="en" sz="2200"/>
              <a:t>ssumed that households and firms were extremely far-sighted.” </a:t>
            </a:r>
            <a:endParaRPr sz="2200"/>
          </a:p>
          <a:p>
            <a:pPr indent="-368300" lvl="0" marL="457200" rtl="0" algn="l">
              <a:spcBef>
                <a:spcPts val="1600"/>
              </a:spcBef>
              <a:spcAft>
                <a:spcPts val="0"/>
              </a:spcAft>
              <a:buSzPts val="2200"/>
              <a:buChar char="❏"/>
            </a:pPr>
            <a:r>
              <a:rPr lang="en" sz="2200"/>
              <a:t>Hyper-rational response</a:t>
            </a:r>
            <a:endParaRPr sz="2200"/>
          </a:p>
          <a:p>
            <a:pPr indent="-368300" lvl="0" marL="457200" rtl="0" algn="l">
              <a:spcBef>
                <a:spcPts val="0"/>
              </a:spcBef>
              <a:spcAft>
                <a:spcPts val="0"/>
              </a:spcAft>
              <a:buSzPts val="2200"/>
              <a:buChar char="❏"/>
            </a:pPr>
            <a:r>
              <a:rPr lang="en" sz="2200"/>
              <a:t>Resulting in a belief that tax cuts, and overall fiscal policy, were ineffective and monetary policy was “extremely powerful” (144)</a:t>
            </a:r>
            <a:endParaRPr sz="2200"/>
          </a:p>
          <a:p>
            <a:pPr indent="0" lvl="0" marL="0" rtl="0" algn="l">
              <a:spcBef>
                <a:spcPts val="1600"/>
              </a:spcBef>
              <a:spcAft>
                <a:spcPts val="16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26"/>
          <p:cNvSpPr txBox="1"/>
          <p:nvPr>
            <p:ph type="title"/>
          </p:nvPr>
        </p:nvSpPr>
        <p:spPr>
          <a:xfrm>
            <a:off x="311700" y="1914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a:t>T</a:t>
            </a:r>
            <a:r>
              <a:rPr i="1" lang="en"/>
              <a:t>he ‘Power’ of Monetary Policy </a:t>
            </a:r>
            <a:endParaRPr i="1"/>
          </a:p>
        </p:txBody>
      </p:sp>
      <p:sp>
        <p:nvSpPr>
          <p:cNvPr id="165" name="Google Shape;165;p26"/>
          <p:cNvSpPr txBox="1"/>
          <p:nvPr>
            <p:ph idx="1" type="body"/>
          </p:nvPr>
        </p:nvSpPr>
        <p:spPr>
          <a:xfrm>
            <a:off x="311700" y="893600"/>
            <a:ext cx="8520600" cy="3675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a:t>2001, global technology market crash or the “dot-com bubble” crash.</a:t>
            </a:r>
            <a:endParaRPr sz="2000"/>
          </a:p>
          <a:p>
            <a:pPr indent="0" lvl="0" marL="0" rtl="0" algn="l">
              <a:spcBef>
                <a:spcPts val="1600"/>
              </a:spcBef>
              <a:spcAft>
                <a:spcPts val="0"/>
              </a:spcAft>
              <a:buNone/>
            </a:pPr>
            <a:r>
              <a:rPr lang="en" sz="2000"/>
              <a:t>“The US Federal Reserve ascribed the limited impact on the US economy to its swift monetary response (144).”</a:t>
            </a:r>
            <a:endParaRPr sz="2000"/>
          </a:p>
          <a:p>
            <a:pPr indent="-355600" lvl="0" marL="457200" rtl="0" algn="l">
              <a:spcBef>
                <a:spcPts val="1600"/>
              </a:spcBef>
              <a:spcAft>
                <a:spcPts val="0"/>
              </a:spcAft>
              <a:buSzPts val="2000"/>
              <a:buChar char="❏"/>
            </a:pPr>
            <a:r>
              <a:rPr lang="en" sz="2000"/>
              <a:t>[Believed] financial risks were limited due to monetary policy response.</a:t>
            </a:r>
            <a:endParaRPr sz="2000"/>
          </a:p>
          <a:p>
            <a:pPr indent="0" lvl="0" marL="0" rtl="0" algn="l">
              <a:spcBef>
                <a:spcPts val="1600"/>
              </a:spcBef>
              <a:spcAft>
                <a:spcPts val="0"/>
              </a:spcAft>
              <a:buNone/>
            </a:pPr>
            <a:r>
              <a:rPr lang="en" sz="2000"/>
              <a:t>2006, housing prices boom, the Fed was confident in their ability to offset a major housing price downturn without preemptive response. </a:t>
            </a:r>
            <a:endParaRPr sz="2000"/>
          </a:p>
          <a:p>
            <a:pPr indent="0" lvl="0" marL="0" rtl="0" algn="l">
              <a:spcBef>
                <a:spcPts val="1600"/>
              </a:spcBef>
              <a:spcAft>
                <a:spcPts val="16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Google Shape;170;p27"/>
          <p:cNvSpPr txBox="1"/>
          <p:nvPr>
            <p:ph type="title"/>
          </p:nvPr>
        </p:nvSpPr>
        <p:spPr>
          <a:xfrm>
            <a:off x="311700" y="1181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i="1" lang="en"/>
              <a:t>The Dark Side of the DSGE Model</a:t>
            </a:r>
            <a:endParaRPr/>
          </a:p>
        </p:txBody>
      </p:sp>
      <p:sp>
        <p:nvSpPr>
          <p:cNvPr id="171" name="Google Shape;171;p27"/>
          <p:cNvSpPr txBox="1"/>
          <p:nvPr>
            <p:ph idx="1" type="body"/>
          </p:nvPr>
        </p:nvSpPr>
        <p:spPr>
          <a:xfrm>
            <a:off x="311700" y="766175"/>
            <a:ext cx="8520600" cy="385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t>
            </a:r>
            <a:r>
              <a:rPr lang="en"/>
              <a:t>he assumption that excess spending was reflected in inflation and economic slack, that could be stabilized through monetary policy.</a:t>
            </a:r>
            <a:endParaRPr/>
          </a:p>
          <a:p>
            <a:pPr indent="0" lvl="0" marL="0" rtl="0" algn="l">
              <a:spcBef>
                <a:spcPts val="1600"/>
              </a:spcBef>
              <a:spcAft>
                <a:spcPts val="0"/>
              </a:spcAft>
              <a:buNone/>
            </a:pPr>
            <a:r>
              <a:rPr lang="en"/>
              <a:t>However, the growing financial imbalances in the U.S and EU periphery came from excess borrowing, and was unaccounted for in domestic inflation.</a:t>
            </a:r>
            <a:endParaRPr/>
          </a:p>
          <a:p>
            <a:pPr indent="0" lvl="0" marL="0" rtl="0" algn="l">
              <a:spcBef>
                <a:spcPts val="1600"/>
              </a:spcBef>
              <a:spcAft>
                <a:spcPts val="0"/>
              </a:spcAft>
              <a:buNone/>
            </a:pPr>
            <a:r>
              <a:rPr lang="en"/>
              <a:t>Borrowing was used to buy homes which were financed by bank mortgages and any additional spending was offset by higher imports, which increased trade deficits but not domestic inflation. </a:t>
            </a:r>
            <a:endParaRPr/>
          </a:p>
          <a:p>
            <a:pPr indent="0" lvl="0" marL="0" rtl="0" algn="l">
              <a:spcBef>
                <a:spcPts val="1600"/>
              </a:spcBef>
              <a:spcAft>
                <a:spcPts val="1600"/>
              </a:spcAft>
              <a:buNone/>
            </a:pPr>
            <a:r>
              <a:rPr lang="en"/>
              <a:t>“The great moderation convinced central banks that they could stabilize the economy on their own (146).”</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Google Shape;176;p28"/>
          <p:cNvSpPr txBox="1"/>
          <p:nvPr>
            <p:ph type="title"/>
          </p:nvPr>
        </p:nvSpPr>
        <p:spPr>
          <a:xfrm>
            <a:off x="311700" y="1433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sz="2800"/>
              <a:t>How Benign Neglect Undermined International Policy Cooperation</a:t>
            </a:r>
            <a:endParaRPr i="1" sz="2800"/>
          </a:p>
        </p:txBody>
      </p:sp>
      <p:sp>
        <p:nvSpPr>
          <p:cNvPr id="177" name="Google Shape;177;p28"/>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Benign Neglect: “the view that countries should look after their own </a:t>
            </a:r>
            <a:r>
              <a:rPr lang="en"/>
              <a:t>internal</a:t>
            </a:r>
            <a:r>
              <a:rPr lang="en"/>
              <a:t> affairs and that the benefits from cooperating </a:t>
            </a:r>
            <a:r>
              <a:rPr lang="en"/>
              <a:t>with other</a:t>
            </a:r>
            <a:r>
              <a:rPr lang="en"/>
              <a:t> countries are too small to be worth the trouble (147).”</a:t>
            </a:r>
            <a:endParaRPr/>
          </a:p>
          <a:p>
            <a:pPr indent="-342900" lvl="0" marL="457200" rtl="0" algn="l">
              <a:spcBef>
                <a:spcPts val="1600"/>
              </a:spcBef>
              <a:spcAft>
                <a:spcPts val="0"/>
              </a:spcAft>
              <a:buSzPts val="1800"/>
              <a:buChar char="❏"/>
            </a:pPr>
            <a:r>
              <a:rPr lang="en"/>
              <a:t>Applying Adam Smith’s invisible hand to countries and rooted in market economics</a:t>
            </a:r>
            <a:endParaRPr/>
          </a:p>
          <a:p>
            <a:pPr indent="0" lvl="0" marL="0" rtl="0" algn="l">
              <a:spcBef>
                <a:spcPts val="1600"/>
              </a:spcBef>
              <a:spcAft>
                <a:spcPts val="0"/>
              </a:spcAft>
              <a:buNone/>
            </a:pPr>
            <a:r>
              <a:rPr lang="en"/>
              <a:t>Represented a major shift thinking, from memories of the Great Depression and the Bretton Woods, to backlash from the increased size of government and rapid rise in government debt.</a:t>
            </a:r>
            <a:endParaRPr/>
          </a:p>
          <a:p>
            <a:pPr indent="0" lvl="0" marL="0" rtl="0" algn="l">
              <a:spcBef>
                <a:spcPts val="1600"/>
              </a:spcBef>
              <a:spcAft>
                <a:spcPts val="0"/>
              </a:spcAft>
              <a:buNone/>
            </a:pPr>
            <a:r>
              <a:t/>
            </a:r>
            <a:endParaRPr sz="1400"/>
          </a:p>
          <a:p>
            <a:pPr indent="0" lvl="0" marL="457200" rtl="0" algn="l">
              <a:spcBef>
                <a:spcPts val="1600"/>
              </a:spcBef>
              <a:spcAft>
                <a:spcPts val="0"/>
              </a:spcAft>
              <a:buNone/>
            </a:pPr>
            <a:r>
              <a:t/>
            </a:r>
            <a:endParaRPr sz="1400"/>
          </a:p>
          <a:p>
            <a:pPr indent="0" lvl="0" marL="0" rtl="0" algn="l">
              <a:spcBef>
                <a:spcPts val="1600"/>
              </a:spcBef>
              <a:spcAft>
                <a:spcPts val="0"/>
              </a:spcAft>
              <a:buNone/>
            </a:pPr>
            <a:r>
              <a:t/>
            </a:r>
            <a:endParaRPr sz="1600"/>
          </a:p>
          <a:p>
            <a:pPr indent="0" lvl="0" marL="0" rtl="0" algn="l">
              <a:spcBef>
                <a:spcPts val="1600"/>
              </a:spcBef>
              <a:spcAft>
                <a:spcPts val="1600"/>
              </a:spcAft>
              <a:buNone/>
            </a:pPr>
            <a:r>
              <a:t/>
            </a:r>
            <a:endParaRPr sz="16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p29"/>
          <p:cNvSpPr txBox="1"/>
          <p:nvPr>
            <p:ph type="title"/>
          </p:nvPr>
        </p:nvSpPr>
        <p:spPr>
          <a:xfrm>
            <a:off x="311700" y="324375"/>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a:t>Five Drivers of ‘Benign Neglect’</a:t>
            </a:r>
            <a:endParaRPr i="1"/>
          </a:p>
        </p:txBody>
      </p:sp>
      <p:sp>
        <p:nvSpPr>
          <p:cNvPr id="183" name="Google Shape;183;p29"/>
          <p:cNvSpPr txBox="1"/>
          <p:nvPr>
            <p:ph idx="1" type="body"/>
          </p:nvPr>
        </p:nvSpPr>
        <p:spPr>
          <a:xfrm>
            <a:off x="229250" y="1002125"/>
            <a:ext cx="8603100" cy="3566400"/>
          </a:xfrm>
          <a:prstGeom prst="rect">
            <a:avLst/>
          </a:prstGeom>
        </p:spPr>
        <p:txBody>
          <a:bodyPr anchorCtr="0" anchor="t" bIns="91425" lIns="91425" spcFirstLastPara="1" rIns="91425" wrap="square" tIns="91425">
            <a:noAutofit/>
          </a:bodyPr>
          <a:lstStyle/>
          <a:p>
            <a:pPr indent="-355600" lvl="0" marL="457200" rtl="0" algn="l">
              <a:lnSpc>
                <a:spcPct val="150000"/>
              </a:lnSpc>
              <a:spcBef>
                <a:spcPts val="0"/>
              </a:spcBef>
              <a:spcAft>
                <a:spcPts val="0"/>
              </a:spcAft>
              <a:buSzPts val="2000"/>
              <a:buChar char="❏"/>
            </a:pPr>
            <a:r>
              <a:rPr lang="en" sz="2000"/>
              <a:t>Questioning the purpose/use of fiscal policy</a:t>
            </a:r>
            <a:endParaRPr sz="2000"/>
          </a:p>
          <a:p>
            <a:pPr indent="-355600" lvl="1" marL="914400" rtl="0" algn="l">
              <a:lnSpc>
                <a:spcPct val="150000"/>
              </a:lnSpc>
              <a:spcBef>
                <a:spcPts val="0"/>
              </a:spcBef>
              <a:spcAft>
                <a:spcPts val="0"/>
              </a:spcAft>
              <a:buSzPts val="2000"/>
              <a:buChar char="❏"/>
            </a:pPr>
            <a:r>
              <a:rPr lang="en" sz="2000"/>
              <a:t>New fiscal objective: reduced size of government and tax bill</a:t>
            </a:r>
            <a:endParaRPr sz="2000"/>
          </a:p>
          <a:p>
            <a:pPr indent="-355600" lvl="0" marL="457200" rtl="0" algn="l">
              <a:lnSpc>
                <a:spcPct val="150000"/>
              </a:lnSpc>
              <a:spcBef>
                <a:spcPts val="0"/>
              </a:spcBef>
              <a:spcAft>
                <a:spcPts val="0"/>
              </a:spcAft>
              <a:buSzPts val="2000"/>
              <a:buChar char="❏"/>
            </a:pPr>
            <a:r>
              <a:rPr lang="en" sz="2000"/>
              <a:t>Less concern over trade balances</a:t>
            </a:r>
            <a:endParaRPr sz="2000"/>
          </a:p>
          <a:p>
            <a:pPr indent="-355600" lvl="1" marL="914400" rtl="0" algn="l">
              <a:lnSpc>
                <a:spcPct val="150000"/>
              </a:lnSpc>
              <a:spcBef>
                <a:spcPts val="0"/>
              </a:spcBef>
              <a:spcAft>
                <a:spcPts val="0"/>
              </a:spcAft>
              <a:buSzPts val="2000"/>
              <a:buChar char="❏"/>
            </a:pPr>
            <a:r>
              <a:rPr lang="en" sz="2000"/>
              <a:t>Money flowed freely </a:t>
            </a:r>
            <a:endParaRPr sz="2000"/>
          </a:p>
          <a:p>
            <a:pPr indent="-355600" lvl="0" marL="457200" rtl="0" algn="l">
              <a:lnSpc>
                <a:spcPct val="150000"/>
              </a:lnSpc>
              <a:spcBef>
                <a:spcPts val="0"/>
              </a:spcBef>
              <a:spcAft>
                <a:spcPts val="0"/>
              </a:spcAft>
              <a:buSzPts val="2000"/>
              <a:buChar char="❏"/>
            </a:pPr>
            <a:r>
              <a:rPr lang="en" sz="2000"/>
              <a:t>Insignificance of spillovers</a:t>
            </a:r>
            <a:endParaRPr sz="2000"/>
          </a:p>
          <a:p>
            <a:pPr indent="-355600" lvl="1" marL="914400" rtl="0" algn="l">
              <a:lnSpc>
                <a:spcPct val="150000"/>
              </a:lnSpc>
              <a:spcBef>
                <a:spcPts val="0"/>
              </a:spcBef>
              <a:spcAft>
                <a:spcPts val="0"/>
              </a:spcAft>
              <a:buSzPts val="2000"/>
              <a:buChar char="❏"/>
            </a:pPr>
            <a:r>
              <a:rPr lang="en" sz="2000"/>
              <a:t>Left many risks to the international system undiagnosed</a:t>
            </a:r>
            <a:endParaRPr sz="2000"/>
          </a:p>
          <a:p>
            <a:pPr indent="0" lvl="0" marL="914400" rtl="0" algn="l">
              <a:spcBef>
                <a:spcPts val="1600"/>
              </a:spcBef>
              <a:spcAft>
                <a:spcPts val="160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Google Shape;188;p30"/>
          <p:cNvSpPr txBox="1"/>
          <p:nvPr>
            <p:ph type="title"/>
          </p:nvPr>
        </p:nvSpPr>
        <p:spPr>
          <a:xfrm>
            <a:off x="311700" y="242825"/>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i="1" lang="en"/>
              <a:t>Five Drivers of ‘Benign Neglect’</a:t>
            </a:r>
            <a:endParaRPr i="1"/>
          </a:p>
        </p:txBody>
      </p:sp>
      <p:sp>
        <p:nvSpPr>
          <p:cNvPr id="189" name="Google Shape;189;p30"/>
          <p:cNvSpPr txBox="1"/>
          <p:nvPr>
            <p:ph idx="1" type="body"/>
          </p:nvPr>
        </p:nvSpPr>
        <p:spPr>
          <a:xfrm>
            <a:off x="243575" y="959850"/>
            <a:ext cx="8520600" cy="3339000"/>
          </a:xfrm>
          <a:prstGeom prst="rect">
            <a:avLst/>
          </a:prstGeom>
        </p:spPr>
        <p:txBody>
          <a:bodyPr anchorCtr="0" anchor="t" bIns="91425" lIns="91425" spcFirstLastPara="1" rIns="91425" wrap="square" tIns="91425">
            <a:noAutofit/>
          </a:bodyPr>
          <a:lstStyle/>
          <a:p>
            <a:pPr indent="-355600" lvl="0" marL="457200" rtl="0" algn="l">
              <a:lnSpc>
                <a:spcPct val="150000"/>
              </a:lnSpc>
              <a:spcBef>
                <a:spcPts val="0"/>
              </a:spcBef>
              <a:spcAft>
                <a:spcPts val="0"/>
              </a:spcAft>
              <a:buSzPts val="2000"/>
              <a:buChar char="❏"/>
            </a:pPr>
            <a:r>
              <a:rPr lang="en" sz="2000"/>
              <a:t>Declined importance of</a:t>
            </a:r>
            <a:r>
              <a:rPr lang="en" sz="2000"/>
              <a:t> international economic cooperation</a:t>
            </a:r>
            <a:endParaRPr sz="2000"/>
          </a:p>
          <a:p>
            <a:pPr indent="-355600" lvl="1" marL="914400" rtl="0" algn="l">
              <a:lnSpc>
                <a:spcPct val="150000"/>
              </a:lnSpc>
              <a:spcBef>
                <a:spcPts val="0"/>
              </a:spcBef>
              <a:spcAft>
                <a:spcPts val="0"/>
              </a:spcAft>
              <a:buSzPts val="2000"/>
              <a:buChar char="❏"/>
            </a:pPr>
            <a:r>
              <a:rPr lang="en" sz="2000"/>
              <a:t>Plaza Agreement 1985</a:t>
            </a:r>
            <a:endParaRPr sz="2000"/>
          </a:p>
          <a:p>
            <a:pPr indent="-355600" lvl="1" marL="914400" rtl="0" algn="l">
              <a:lnSpc>
                <a:spcPct val="150000"/>
              </a:lnSpc>
              <a:spcBef>
                <a:spcPts val="0"/>
              </a:spcBef>
              <a:spcAft>
                <a:spcPts val="0"/>
              </a:spcAft>
              <a:buSzPts val="2000"/>
              <a:buChar char="❏"/>
            </a:pPr>
            <a:r>
              <a:rPr lang="en" sz="2000"/>
              <a:t>Louvre Accord 1987 </a:t>
            </a:r>
            <a:endParaRPr sz="2000"/>
          </a:p>
          <a:p>
            <a:pPr indent="-355600" lvl="1" marL="914400" rtl="0" algn="l">
              <a:lnSpc>
                <a:spcPct val="150000"/>
              </a:lnSpc>
              <a:spcBef>
                <a:spcPts val="0"/>
              </a:spcBef>
              <a:spcAft>
                <a:spcPts val="0"/>
              </a:spcAft>
              <a:buSzPts val="2000"/>
              <a:buChar char="❏"/>
            </a:pPr>
            <a:r>
              <a:rPr lang="en" sz="2000"/>
              <a:t>G7 Summits</a:t>
            </a:r>
            <a:endParaRPr sz="2000"/>
          </a:p>
          <a:p>
            <a:pPr indent="-355600" lvl="0" marL="457200" rtl="0" algn="l">
              <a:lnSpc>
                <a:spcPct val="150000"/>
              </a:lnSpc>
              <a:spcBef>
                <a:spcPts val="0"/>
              </a:spcBef>
              <a:spcAft>
                <a:spcPts val="0"/>
              </a:spcAft>
              <a:buSzPts val="2000"/>
              <a:buChar char="❏"/>
            </a:pPr>
            <a:r>
              <a:rPr lang="en" sz="2000"/>
              <a:t>Lack of interest in updating the monetary system</a:t>
            </a:r>
            <a:endParaRPr sz="2000"/>
          </a:p>
          <a:p>
            <a:pPr indent="-355600" lvl="0" marL="914400" rtl="0" algn="l">
              <a:lnSpc>
                <a:spcPct val="150000"/>
              </a:lnSpc>
              <a:spcBef>
                <a:spcPts val="0"/>
              </a:spcBef>
              <a:spcAft>
                <a:spcPts val="0"/>
              </a:spcAft>
              <a:buSzPts val="2000"/>
              <a:buChar char="❏"/>
            </a:pPr>
            <a:r>
              <a:rPr lang="en" sz="2000"/>
              <a:t>Outdated IMF resources (Blustein’s book)</a:t>
            </a:r>
            <a:endParaRPr sz="2000"/>
          </a:p>
          <a:p>
            <a:pPr indent="-355600" lvl="0" marL="914400" rtl="0" algn="l">
              <a:lnSpc>
                <a:spcPct val="150000"/>
              </a:lnSpc>
              <a:spcBef>
                <a:spcPts val="0"/>
              </a:spcBef>
              <a:spcAft>
                <a:spcPts val="0"/>
              </a:spcAft>
              <a:buSzPts val="2000"/>
              <a:buChar char="❏"/>
            </a:pPr>
            <a:r>
              <a:rPr lang="en" sz="2000"/>
              <a:t>Province of rich countries </a:t>
            </a:r>
            <a:endParaRPr sz="2000"/>
          </a:p>
          <a:p>
            <a:pPr indent="-355600" lvl="0" marL="914400" rtl="0" algn="l">
              <a:lnSpc>
                <a:spcPct val="150000"/>
              </a:lnSpc>
              <a:spcBef>
                <a:spcPts val="0"/>
              </a:spcBef>
              <a:spcAft>
                <a:spcPts val="0"/>
              </a:spcAft>
              <a:buSzPts val="2000"/>
              <a:buChar char="❏"/>
            </a:pPr>
            <a:r>
              <a:rPr lang="en" sz="2000"/>
              <a:t>Changing trade dynamics</a:t>
            </a:r>
            <a:endParaRPr sz="20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 name="Shape 193"/>
        <p:cNvGrpSpPr/>
        <p:nvPr/>
      </p:nvGrpSpPr>
      <p:grpSpPr>
        <a:xfrm>
          <a:off x="0" y="0"/>
          <a:ext cx="0" cy="0"/>
          <a:chOff x="0" y="0"/>
          <a:chExt cx="0" cy="0"/>
        </a:xfrm>
      </p:grpSpPr>
      <p:sp>
        <p:nvSpPr>
          <p:cNvPr id="194" name="Google Shape;194;p31"/>
          <p:cNvSpPr txBox="1"/>
          <p:nvPr>
            <p:ph type="title"/>
          </p:nvPr>
        </p:nvSpPr>
        <p:spPr>
          <a:xfrm>
            <a:off x="311700" y="1295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a:t>How Economic Models Distorted Policymaking</a:t>
            </a:r>
            <a:endParaRPr i="1"/>
          </a:p>
        </p:txBody>
      </p:sp>
      <p:sp>
        <p:nvSpPr>
          <p:cNvPr id="195" name="Google Shape;195;p31"/>
          <p:cNvSpPr txBox="1"/>
          <p:nvPr>
            <p:ph idx="1" type="body"/>
          </p:nvPr>
        </p:nvSpPr>
        <p:spPr>
          <a:xfrm>
            <a:off x="311700" y="636425"/>
            <a:ext cx="8520600" cy="3932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Issue of how “prevailing macroeconomic views lulled policymakers into missing </a:t>
            </a:r>
            <a:r>
              <a:rPr lang="en"/>
              <a:t>growing</a:t>
            </a:r>
            <a:r>
              <a:rPr lang="en"/>
              <a:t> risks to the North Atlantic economy (151).”</a:t>
            </a:r>
            <a:endParaRPr/>
          </a:p>
          <a:p>
            <a:pPr indent="-342900" lvl="0" marL="457200" rtl="0" algn="l">
              <a:spcBef>
                <a:spcPts val="1600"/>
              </a:spcBef>
              <a:spcAft>
                <a:spcPts val="0"/>
              </a:spcAft>
              <a:buSzPts val="1800"/>
              <a:buChar char="❏"/>
            </a:pPr>
            <a:r>
              <a:rPr lang="en"/>
              <a:t>DSGE Models, extensively used by economists but have a limited relationship to the underlying data.</a:t>
            </a:r>
            <a:endParaRPr/>
          </a:p>
          <a:p>
            <a:pPr indent="-342900" lvl="0" marL="457200" rtl="0" algn="l">
              <a:spcBef>
                <a:spcPts val="0"/>
              </a:spcBef>
              <a:spcAft>
                <a:spcPts val="0"/>
              </a:spcAft>
              <a:buSzPts val="1800"/>
              <a:buChar char="❏"/>
            </a:pPr>
            <a:r>
              <a:rPr lang="en"/>
              <a:t>Belief that the economy was “self-correcting” and that households </a:t>
            </a:r>
            <a:r>
              <a:rPr lang="en"/>
              <a:t>exercised</a:t>
            </a:r>
            <a:r>
              <a:rPr lang="en"/>
              <a:t> “hyper-rational” responses. </a:t>
            </a:r>
            <a:endParaRPr/>
          </a:p>
          <a:p>
            <a:pPr indent="-342900" lvl="0" marL="457200" rtl="0" algn="l">
              <a:spcBef>
                <a:spcPts val="0"/>
              </a:spcBef>
              <a:spcAft>
                <a:spcPts val="0"/>
              </a:spcAft>
              <a:buSzPts val="1800"/>
              <a:buChar char="❏"/>
            </a:pPr>
            <a:r>
              <a:rPr lang="en"/>
              <a:t>Fiscal policy was seen as ineffective and monetary policy allowed more predictability</a:t>
            </a:r>
            <a:endParaRPr/>
          </a:p>
          <a:p>
            <a:pPr indent="0" lvl="0" marL="0" rtl="0" algn="l">
              <a:spcBef>
                <a:spcPts val="1600"/>
              </a:spcBef>
              <a:spcAft>
                <a:spcPts val="0"/>
              </a:spcAft>
              <a:buNone/>
            </a:pPr>
            <a:r>
              <a:rPr lang="en"/>
              <a:t>Inability to blend macroeconomic analysis and financial market analysis resulting in intellectual weaknesses. </a:t>
            </a:r>
            <a:endParaRPr/>
          </a:p>
          <a:p>
            <a:pPr indent="0" lvl="0" marL="0" rtl="0" algn="l">
              <a:spcBef>
                <a:spcPts val="160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4"/>
          <p:cNvSpPr txBox="1"/>
          <p:nvPr>
            <p:ph type="title"/>
          </p:nvPr>
        </p:nvSpPr>
        <p:spPr>
          <a:xfrm>
            <a:off x="288900" y="74975"/>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a:t>Introduction</a:t>
            </a:r>
            <a:endParaRPr i="1"/>
          </a:p>
        </p:txBody>
      </p:sp>
      <p:sp>
        <p:nvSpPr>
          <p:cNvPr id="92" name="Google Shape;92;p14"/>
          <p:cNvSpPr txBox="1"/>
          <p:nvPr>
            <p:ph idx="1" type="body"/>
          </p:nvPr>
        </p:nvSpPr>
        <p:spPr>
          <a:xfrm>
            <a:off x="108450" y="629675"/>
            <a:ext cx="8463900" cy="3853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Economists and Policy Makers assumed</a:t>
            </a:r>
            <a:endParaRPr/>
          </a:p>
          <a:p>
            <a:pPr indent="-342900" lvl="0" marL="457200" rtl="0" algn="l">
              <a:spcBef>
                <a:spcPts val="1600"/>
              </a:spcBef>
              <a:spcAft>
                <a:spcPts val="0"/>
              </a:spcAft>
              <a:buSzPts val="1800"/>
              <a:buChar char="❏"/>
            </a:pPr>
            <a:r>
              <a:rPr lang="en"/>
              <a:t>U.S subprime mortgages a minor </a:t>
            </a:r>
            <a:r>
              <a:rPr lang="en"/>
              <a:t>financial hiccup, which they could overcome.</a:t>
            </a:r>
            <a:endParaRPr/>
          </a:p>
          <a:p>
            <a:pPr indent="-342900" lvl="0" marL="457200" rtl="0" algn="l">
              <a:spcBef>
                <a:spcPts val="0"/>
              </a:spcBef>
              <a:spcAft>
                <a:spcPts val="0"/>
              </a:spcAft>
              <a:buSzPts val="1800"/>
              <a:buChar char="❏"/>
            </a:pPr>
            <a:r>
              <a:rPr lang="en"/>
              <a:t>Limited to the U.S markets and not linked to the European Market.</a:t>
            </a:r>
            <a:endParaRPr/>
          </a:p>
          <a:p>
            <a:pPr indent="0" lvl="0" marL="0" rtl="0" algn="l">
              <a:spcBef>
                <a:spcPts val="1600"/>
              </a:spcBef>
              <a:spcAft>
                <a:spcPts val="0"/>
              </a:spcAft>
              <a:buNone/>
            </a:pPr>
            <a:r>
              <a:rPr lang="en"/>
              <a:t>Result : ECB hike interest rates, while US Federal Reserve ease them.</a:t>
            </a:r>
            <a:endParaRPr/>
          </a:p>
          <a:p>
            <a:pPr indent="0" lvl="0" marL="0" rtl="0" algn="l">
              <a:spcBef>
                <a:spcPts val="1600"/>
              </a:spcBef>
              <a:spcAft>
                <a:spcPts val="0"/>
              </a:spcAft>
              <a:buNone/>
            </a:pPr>
            <a:r>
              <a:rPr b="1" lang="en"/>
              <a:t>U.S</a:t>
            </a:r>
            <a:r>
              <a:rPr lang="en"/>
              <a:t> - Lehman Brothers closure leading towards a market panic. </a:t>
            </a:r>
            <a:endParaRPr/>
          </a:p>
          <a:p>
            <a:pPr indent="0" lvl="0" marL="0" rtl="0" algn="l">
              <a:spcBef>
                <a:spcPts val="1600"/>
              </a:spcBef>
              <a:spcAft>
                <a:spcPts val="0"/>
              </a:spcAft>
              <a:buNone/>
            </a:pPr>
            <a:r>
              <a:rPr b="1" lang="en"/>
              <a:t>Europe</a:t>
            </a:r>
            <a:r>
              <a:rPr lang="en"/>
              <a:t> - Limited support to troubled banks and governments </a:t>
            </a:r>
            <a:endParaRPr/>
          </a:p>
          <a:p>
            <a:pPr indent="-342900" lvl="0" marL="457200" rtl="0" algn="l">
              <a:spcBef>
                <a:spcPts val="1600"/>
              </a:spcBef>
              <a:spcAft>
                <a:spcPts val="0"/>
              </a:spcAft>
              <a:buSzPts val="1800"/>
              <a:buChar char="-"/>
            </a:pPr>
            <a:r>
              <a:rPr lang="en"/>
              <a:t>Strains in government finances leading towards upward cycles in borrowing costs. </a:t>
            </a:r>
            <a:endParaRPr/>
          </a:p>
          <a:p>
            <a:pPr indent="0" lvl="0" marL="0" rtl="0" algn="l">
              <a:spcBef>
                <a:spcPts val="1600"/>
              </a:spcBef>
              <a:spcAft>
                <a:spcPts val="0"/>
              </a:spcAft>
              <a:buNone/>
            </a:pPr>
            <a:r>
              <a:rPr lang="en"/>
              <a:t> </a:t>
            </a:r>
            <a:endParaRPr/>
          </a:p>
          <a:p>
            <a:pPr indent="0" lvl="0" marL="0" rtl="0" algn="l">
              <a:spcBef>
                <a:spcPts val="1600"/>
              </a:spcBef>
              <a:spcAft>
                <a:spcPts val="160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sp>
        <p:nvSpPr>
          <p:cNvPr id="200" name="Google Shape;200;p32"/>
          <p:cNvSpPr txBox="1"/>
          <p:nvPr>
            <p:ph type="title"/>
          </p:nvPr>
        </p:nvSpPr>
        <p:spPr>
          <a:xfrm>
            <a:off x="311700" y="152825"/>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a:t>Example of Intellectual </a:t>
            </a:r>
            <a:r>
              <a:rPr i="1" lang="en"/>
              <a:t>Weaknesses in the EMU Policy Architecture</a:t>
            </a:r>
            <a:endParaRPr i="1"/>
          </a:p>
        </p:txBody>
      </p:sp>
      <p:sp>
        <p:nvSpPr>
          <p:cNvPr id="201" name="Google Shape;201;p32"/>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Delors Committee was dominated by central bankers.</a:t>
            </a:r>
            <a:endParaRPr/>
          </a:p>
          <a:p>
            <a:pPr indent="0" lvl="0" marL="0" rtl="0" algn="l">
              <a:spcBef>
                <a:spcPts val="1600"/>
              </a:spcBef>
              <a:spcAft>
                <a:spcPts val="0"/>
              </a:spcAft>
              <a:buNone/>
            </a:pPr>
            <a:r>
              <a:rPr lang="en"/>
              <a:t>Monetary policy was controlled by an independent central bank.</a:t>
            </a:r>
            <a:endParaRPr/>
          </a:p>
          <a:p>
            <a:pPr indent="-342900" lvl="0" marL="457200" rtl="0" algn="l">
              <a:spcBef>
                <a:spcPts val="1600"/>
              </a:spcBef>
              <a:spcAft>
                <a:spcPts val="0"/>
              </a:spcAft>
              <a:buSzPts val="1800"/>
              <a:buChar char="❏"/>
            </a:pPr>
            <a:r>
              <a:rPr lang="en"/>
              <a:t>Only mandate was to stabilize inflation.</a:t>
            </a:r>
            <a:endParaRPr/>
          </a:p>
          <a:p>
            <a:pPr indent="-342900" lvl="0" marL="457200" rtl="0" algn="l">
              <a:spcBef>
                <a:spcPts val="0"/>
              </a:spcBef>
              <a:spcAft>
                <a:spcPts val="0"/>
              </a:spcAft>
              <a:buSzPts val="1800"/>
              <a:buChar char="❏"/>
            </a:pPr>
            <a:r>
              <a:rPr lang="en"/>
              <a:t>Free from political interference.</a:t>
            </a:r>
            <a:endParaRPr/>
          </a:p>
          <a:p>
            <a:pPr indent="0" lvl="0" marL="0" rtl="0" algn="l">
              <a:spcBef>
                <a:spcPts val="1600"/>
              </a:spcBef>
              <a:spcAft>
                <a:spcPts val="0"/>
              </a:spcAft>
              <a:buNone/>
            </a:pPr>
            <a:r>
              <a:rPr lang="en"/>
              <a:t>Daily financial regulation and fiscal policy at the national level.</a:t>
            </a:r>
            <a:endParaRPr/>
          </a:p>
          <a:p>
            <a:pPr indent="-342900" lvl="0" marL="457200" rtl="0" algn="l">
              <a:spcBef>
                <a:spcPts val="1600"/>
              </a:spcBef>
              <a:spcAft>
                <a:spcPts val="0"/>
              </a:spcAft>
              <a:buSzPts val="1800"/>
              <a:buChar char="❏"/>
            </a:pPr>
            <a:r>
              <a:rPr lang="en"/>
              <a:t>But constrained by rules to lower debt and deficits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5" name="Shape 205"/>
        <p:cNvGrpSpPr/>
        <p:nvPr/>
      </p:nvGrpSpPr>
      <p:grpSpPr>
        <a:xfrm>
          <a:off x="0" y="0"/>
          <a:ext cx="0" cy="0"/>
          <a:chOff x="0" y="0"/>
          <a:chExt cx="0" cy="0"/>
        </a:xfrm>
      </p:grpSpPr>
      <p:sp>
        <p:nvSpPr>
          <p:cNvPr id="206" name="Google Shape;206;p33"/>
          <p:cNvSpPr txBox="1"/>
          <p:nvPr>
            <p:ph type="title"/>
          </p:nvPr>
        </p:nvSpPr>
        <p:spPr>
          <a:xfrm>
            <a:off x="311700" y="1914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a:t>Conclusion</a:t>
            </a:r>
            <a:endParaRPr i="1"/>
          </a:p>
        </p:txBody>
      </p:sp>
      <p:sp>
        <p:nvSpPr>
          <p:cNvPr id="207" name="Google Shape;207;p33"/>
          <p:cNvSpPr txBox="1"/>
          <p:nvPr>
            <p:ph idx="1" type="body"/>
          </p:nvPr>
        </p:nvSpPr>
        <p:spPr>
          <a:xfrm>
            <a:off x="311700" y="799200"/>
            <a:ext cx="8520600" cy="3769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t>The North Atlantic Crisis highlighted the importance of financial risks and market</a:t>
            </a:r>
            <a:r>
              <a:rPr lang="en" sz="1600"/>
              <a:t> analysis</a:t>
            </a:r>
            <a:endParaRPr sz="1600"/>
          </a:p>
          <a:p>
            <a:pPr indent="0" lvl="0" marL="0" rtl="0" algn="l">
              <a:lnSpc>
                <a:spcPct val="100000"/>
              </a:lnSpc>
              <a:spcBef>
                <a:spcPts val="1600"/>
              </a:spcBef>
              <a:spcAft>
                <a:spcPts val="0"/>
              </a:spcAft>
              <a:buNone/>
            </a:pPr>
            <a:r>
              <a:rPr lang="en" sz="1600"/>
              <a:t>Policymakers still struggle to account for financial risks within an effective overarching framework.</a:t>
            </a:r>
            <a:endParaRPr sz="1600"/>
          </a:p>
          <a:p>
            <a:pPr indent="-330200" lvl="0" marL="457200" rtl="0" algn="l">
              <a:lnSpc>
                <a:spcPct val="100000"/>
              </a:lnSpc>
              <a:spcBef>
                <a:spcPts val="1600"/>
              </a:spcBef>
              <a:spcAft>
                <a:spcPts val="0"/>
              </a:spcAft>
              <a:buSzPts val="1600"/>
              <a:buChar char="❏"/>
            </a:pPr>
            <a:r>
              <a:rPr lang="en" sz="1600"/>
              <a:t>Financial markets are forward-looking and as a result are unpredictable and volatile.</a:t>
            </a:r>
            <a:endParaRPr sz="1600"/>
          </a:p>
          <a:p>
            <a:pPr indent="-330200" lvl="0" marL="457200" rtl="0" algn="l">
              <a:lnSpc>
                <a:spcPct val="100000"/>
              </a:lnSpc>
              <a:spcBef>
                <a:spcPts val="0"/>
              </a:spcBef>
              <a:spcAft>
                <a:spcPts val="0"/>
              </a:spcAft>
              <a:buSzPts val="1600"/>
              <a:buChar char="❏"/>
            </a:pPr>
            <a:r>
              <a:rPr lang="en" sz="1600"/>
              <a:t>Macroeconomic models involve smooth and predictable transitions.</a:t>
            </a:r>
            <a:endParaRPr sz="1600"/>
          </a:p>
          <a:p>
            <a:pPr indent="0" lvl="0" marL="0" rtl="0" algn="l">
              <a:lnSpc>
                <a:spcPct val="100000"/>
              </a:lnSpc>
              <a:spcBef>
                <a:spcPts val="1600"/>
              </a:spcBef>
              <a:spcAft>
                <a:spcPts val="0"/>
              </a:spcAft>
              <a:buNone/>
            </a:pPr>
            <a:r>
              <a:rPr lang="en" sz="1600"/>
              <a:t>Needs to be a change in </a:t>
            </a:r>
            <a:r>
              <a:rPr lang="en" sz="1600"/>
              <a:t>the</a:t>
            </a:r>
            <a:r>
              <a:rPr lang="en" sz="1600"/>
              <a:t> </a:t>
            </a:r>
            <a:r>
              <a:rPr lang="en" sz="1600"/>
              <a:t>structure</a:t>
            </a:r>
            <a:r>
              <a:rPr lang="en" sz="1600"/>
              <a:t> of policymaking.</a:t>
            </a:r>
            <a:endParaRPr sz="1600"/>
          </a:p>
          <a:p>
            <a:pPr indent="-330200" lvl="0" marL="457200" rtl="0" algn="l">
              <a:lnSpc>
                <a:spcPct val="100000"/>
              </a:lnSpc>
              <a:spcBef>
                <a:spcPts val="1600"/>
              </a:spcBef>
              <a:spcAft>
                <a:spcPts val="0"/>
              </a:spcAft>
              <a:buSzPts val="1600"/>
              <a:buChar char="❏"/>
            </a:pPr>
            <a:r>
              <a:rPr lang="en" sz="1600"/>
              <a:t>Utilizing macroeconomists and financial market experts together.</a:t>
            </a:r>
            <a:endParaRPr sz="1600"/>
          </a:p>
          <a:p>
            <a:pPr indent="0" lvl="0" marL="0" rtl="0" algn="l">
              <a:lnSpc>
                <a:spcPct val="100000"/>
              </a:lnSpc>
              <a:spcBef>
                <a:spcPts val="1600"/>
              </a:spcBef>
              <a:spcAft>
                <a:spcPts val="0"/>
              </a:spcAft>
              <a:buNone/>
            </a:pPr>
            <a:r>
              <a:rPr lang="en" sz="1600"/>
              <a:t>Because of policymakers’ surprise to the North Atlantic Crisis, responses were improvised or hurried resulting in more missteps (bankruptcy of Lehman Brothers).</a:t>
            </a:r>
            <a:endParaRPr sz="1600"/>
          </a:p>
          <a:p>
            <a:pPr indent="0" lvl="0" marL="0" rtl="0" algn="l">
              <a:lnSpc>
                <a:spcPct val="100000"/>
              </a:lnSpc>
              <a:spcBef>
                <a:spcPts val="1600"/>
              </a:spcBef>
              <a:spcAft>
                <a:spcPts val="1600"/>
              </a:spcAft>
              <a:buNone/>
            </a:pPr>
            <a:r>
              <a:rPr lang="en" sz="1600"/>
              <a:t>“A more radical overhaul of macroeconomics is overdue (155)”</a:t>
            </a:r>
            <a:endParaRPr sz="16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1" name="Shape 211"/>
        <p:cNvGrpSpPr/>
        <p:nvPr/>
      </p:nvGrpSpPr>
      <p:grpSpPr>
        <a:xfrm>
          <a:off x="0" y="0"/>
          <a:ext cx="0" cy="0"/>
          <a:chOff x="0" y="0"/>
          <a:chExt cx="0" cy="0"/>
        </a:xfrm>
      </p:grpSpPr>
      <p:sp>
        <p:nvSpPr>
          <p:cNvPr id="212" name="Google Shape;212;p34"/>
          <p:cNvSpPr txBox="1"/>
          <p:nvPr>
            <p:ph type="title"/>
          </p:nvPr>
        </p:nvSpPr>
        <p:spPr>
          <a:xfrm>
            <a:off x="311700" y="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sz="2600"/>
              <a:t>Summary</a:t>
            </a:r>
            <a:endParaRPr i="1" sz="2600"/>
          </a:p>
        </p:txBody>
      </p:sp>
      <p:sp>
        <p:nvSpPr>
          <p:cNvPr id="213" name="Google Shape;213;p34"/>
          <p:cNvSpPr txBox="1"/>
          <p:nvPr>
            <p:ph idx="1" type="body"/>
          </p:nvPr>
        </p:nvSpPr>
        <p:spPr>
          <a:xfrm>
            <a:off x="311700" y="482125"/>
            <a:ext cx="8520600" cy="4461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400"/>
              <a:t>Efficient Market Hypothesis </a:t>
            </a:r>
            <a:r>
              <a:rPr lang="en" sz="1400"/>
              <a:t>led policy makers and e</a:t>
            </a:r>
            <a:r>
              <a:rPr lang="en" sz="1400"/>
              <a:t>conomists</a:t>
            </a:r>
            <a:r>
              <a:rPr lang="en" sz="1400"/>
              <a:t> to assume that financial markets were self correcting and unlikely to become an economic disruptor. </a:t>
            </a:r>
            <a:endParaRPr sz="1400"/>
          </a:p>
          <a:p>
            <a:pPr indent="-317500" lvl="0" marL="457200" rtl="0" algn="l">
              <a:lnSpc>
                <a:spcPct val="100000"/>
              </a:lnSpc>
              <a:spcBef>
                <a:spcPts val="1600"/>
              </a:spcBef>
              <a:spcAft>
                <a:spcPts val="0"/>
              </a:spcAft>
              <a:buSzPts val="1400"/>
              <a:buChar char="❏"/>
            </a:pPr>
            <a:r>
              <a:rPr lang="en" sz="1400"/>
              <a:t>Led the investment banks to use their own internal models to calculate buffers and reduced the supervision of Securities and Exchange Commission.</a:t>
            </a:r>
            <a:endParaRPr sz="1400"/>
          </a:p>
          <a:p>
            <a:pPr indent="-317500" lvl="0" marL="457200" rtl="0" algn="l">
              <a:lnSpc>
                <a:spcPct val="100000"/>
              </a:lnSpc>
              <a:spcBef>
                <a:spcPts val="0"/>
              </a:spcBef>
              <a:spcAft>
                <a:spcPts val="0"/>
              </a:spcAft>
              <a:buSzPts val="1400"/>
              <a:buChar char="❏"/>
            </a:pPr>
            <a:r>
              <a:rPr lang="en" sz="1400"/>
              <a:t>Lack of coverage from the Central Bank towards the non-regulated </a:t>
            </a:r>
            <a:r>
              <a:rPr lang="en" sz="1400"/>
              <a:t>investment</a:t>
            </a:r>
            <a:r>
              <a:rPr lang="en" sz="1400"/>
              <a:t> banks leading towards a collapse of a major market player (Lehman Brothers), triggering an early market panic.</a:t>
            </a:r>
            <a:endParaRPr sz="1400"/>
          </a:p>
          <a:p>
            <a:pPr indent="0" lvl="0" marL="0" rtl="0" algn="l">
              <a:lnSpc>
                <a:spcPct val="100000"/>
              </a:lnSpc>
              <a:spcBef>
                <a:spcPts val="1600"/>
              </a:spcBef>
              <a:spcAft>
                <a:spcPts val="0"/>
              </a:spcAft>
              <a:buNone/>
            </a:pPr>
            <a:r>
              <a:rPr b="1" lang="en" sz="1400"/>
              <a:t>The Great Moderation</a:t>
            </a:r>
            <a:r>
              <a:rPr lang="en" sz="1400"/>
              <a:t> observed the fall in US output </a:t>
            </a:r>
            <a:r>
              <a:rPr lang="en" sz="1400"/>
              <a:t>volatility</a:t>
            </a:r>
            <a:r>
              <a:rPr lang="en" sz="1400"/>
              <a:t> as a result of better monetary policy (good luck, and structural change in the US) and led policymakers to overestimate their ability to respond to macroeconomic shocks.</a:t>
            </a:r>
            <a:endParaRPr sz="1400"/>
          </a:p>
          <a:p>
            <a:pPr indent="0" lvl="0" marL="0" rtl="0" algn="l">
              <a:lnSpc>
                <a:spcPct val="100000"/>
              </a:lnSpc>
              <a:spcBef>
                <a:spcPts val="1600"/>
              </a:spcBef>
              <a:spcAft>
                <a:spcPts val="0"/>
              </a:spcAft>
              <a:buNone/>
            </a:pPr>
            <a:r>
              <a:rPr b="1" lang="en" sz="1400"/>
              <a:t>DSGE models</a:t>
            </a:r>
            <a:r>
              <a:rPr lang="en" sz="1400"/>
              <a:t> were macroeconomic models that combined economic theory and empirical data to account for economic policy effects but were critiqued for their “hyper-rational” respond and ineffective fiscal policy assumptions.</a:t>
            </a:r>
            <a:endParaRPr sz="1400"/>
          </a:p>
          <a:p>
            <a:pPr indent="0" lvl="0" marL="0" rtl="0" algn="l">
              <a:lnSpc>
                <a:spcPct val="100000"/>
              </a:lnSpc>
              <a:spcBef>
                <a:spcPts val="1600"/>
              </a:spcBef>
              <a:spcAft>
                <a:spcPts val="1600"/>
              </a:spcAft>
              <a:buNone/>
            </a:pPr>
            <a:r>
              <a:rPr b="1" lang="en" sz="1400"/>
              <a:t>The Benign Neglect</a:t>
            </a:r>
            <a:r>
              <a:rPr lang="en" sz="1400"/>
              <a:t> framework that looked to reduce the size and role of government</a:t>
            </a:r>
            <a:r>
              <a:rPr lang="en" sz="1400">
                <a:solidFill>
                  <a:schemeClr val="lt1"/>
                </a:solidFill>
              </a:rPr>
              <a:t> in macroeconomic </a:t>
            </a:r>
            <a:r>
              <a:rPr lang="en" sz="1400"/>
              <a:t>policy.</a:t>
            </a:r>
            <a:endParaRPr sz="14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7" name="Shape 217"/>
        <p:cNvGrpSpPr/>
        <p:nvPr/>
      </p:nvGrpSpPr>
      <p:grpSpPr>
        <a:xfrm>
          <a:off x="0" y="0"/>
          <a:ext cx="0" cy="0"/>
          <a:chOff x="0" y="0"/>
          <a:chExt cx="0" cy="0"/>
        </a:xfrm>
      </p:grpSpPr>
      <p:sp>
        <p:nvSpPr>
          <p:cNvPr id="218" name="Google Shape;218;p35"/>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a:t>Class Discussion Questions</a:t>
            </a:r>
            <a:endParaRPr i="1"/>
          </a:p>
        </p:txBody>
      </p:sp>
      <p:sp>
        <p:nvSpPr>
          <p:cNvPr id="219" name="Google Shape;219;p35"/>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What are the market anomalies of the Efficient Market Hypothesis?</a:t>
            </a:r>
            <a:endParaRPr sz="2400"/>
          </a:p>
          <a:p>
            <a:pPr indent="0" lvl="0" marL="0" rtl="0" algn="l">
              <a:spcBef>
                <a:spcPts val="1600"/>
              </a:spcBef>
              <a:spcAft>
                <a:spcPts val="0"/>
              </a:spcAft>
              <a:buNone/>
            </a:pPr>
            <a:r>
              <a:rPr lang="en" sz="2400"/>
              <a:t>What are the dark sides to DSGE models? Are they the best alternative to solely empirical data?</a:t>
            </a:r>
            <a:endParaRPr sz="2400"/>
          </a:p>
          <a:p>
            <a:pPr indent="0" lvl="0" marL="0" rtl="0" algn="l">
              <a:spcBef>
                <a:spcPts val="1600"/>
              </a:spcBef>
              <a:spcAft>
                <a:spcPts val="1600"/>
              </a:spcAft>
              <a:buNone/>
            </a:pPr>
            <a:r>
              <a:rPr lang="en" sz="2400"/>
              <a:t>What were the drivers of the Benign Neglect framework?</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5"/>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a:t>Chapter Outline</a:t>
            </a:r>
            <a:endParaRPr i="1"/>
          </a:p>
        </p:txBody>
      </p:sp>
      <p:sp>
        <p:nvSpPr>
          <p:cNvPr id="98" name="Google Shape;98;p15"/>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Belief among policy makers and economists that economic shocks were limited and temporary in nature.</a:t>
            </a:r>
            <a:endParaRPr/>
          </a:p>
          <a:p>
            <a:pPr indent="0" lvl="0" marL="0" rtl="0" algn="l">
              <a:spcBef>
                <a:spcPts val="1600"/>
              </a:spcBef>
              <a:spcAft>
                <a:spcPts val="0"/>
              </a:spcAft>
              <a:buNone/>
            </a:pPr>
            <a:r>
              <a:rPr lang="en"/>
              <a:t>Main question: Why did observers and policymakers miss the warning signals of the 2008 financial crisis? </a:t>
            </a:r>
            <a:endParaRPr/>
          </a:p>
          <a:p>
            <a:pPr indent="-342900" lvl="0" marL="457200" rtl="0" algn="l">
              <a:spcBef>
                <a:spcPts val="1600"/>
              </a:spcBef>
              <a:spcAft>
                <a:spcPts val="0"/>
              </a:spcAft>
              <a:buSzPts val="1800"/>
              <a:buAutoNum type="arabicPeriod"/>
            </a:pPr>
            <a:r>
              <a:rPr lang="en"/>
              <a:t>Efficient market hypothesis theory</a:t>
            </a:r>
            <a:endParaRPr/>
          </a:p>
          <a:p>
            <a:pPr indent="-342900" lvl="0" marL="457200" rtl="0" algn="l">
              <a:spcBef>
                <a:spcPts val="0"/>
              </a:spcBef>
              <a:spcAft>
                <a:spcPts val="0"/>
              </a:spcAft>
              <a:buSzPts val="1800"/>
              <a:buAutoNum type="arabicPeriod"/>
            </a:pPr>
            <a:r>
              <a:rPr lang="en"/>
              <a:t>Great moderation observation </a:t>
            </a:r>
            <a:endParaRPr/>
          </a:p>
          <a:p>
            <a:pPr indent="-342900" lvl="0" marL="457200" rtl="0" algn="l">
              <a:spcBef>
                <a:spcPts val="0"/>
              </a:spcBef>
              <a:spcAft>
                <a:spcPts val="0"/>
              </a:spcAft>
              <a:buSzPts val="1800"/>
              <a:buAutoNum type="arabicPeriod"/>
            </a:pPr>
            <a:r>
              <a:rPr lang="en"/>
              <a:t>Benign neglect framework</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311700" y="0"/>
            <a:ext cx="8520600" cy="58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sz="2400"/>
              <a:t>How the Efficient Market Hypothesis Undermined Banking Regulation</a:t>
            </a:r>
            <a:endParaRPr i="1" sz="2400"/>
          </a:p>
        </p:txBody>
      </p:sp>
      <p:sp>
        <p:nvSpPr>
          <p:cNvPr id="104" name="Google Shape;104;p16"/>
          <p:cNvSpPr txBox="1"/>
          <p:nvPr>
            <p:ph idx="1" type="body"/>
          </p:nvPr>
        </p:nvSpPr>
        <p:spPr>
          <a:xfrm>
            <a:off x="80525" y="821625"/>
            <a:ext cx="8832600" cy="3882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Hypothesis states “ financial prices aggregate all available information and hence there is no investment strategy that can beat the market’ </a:t>
            </a:r>
            <a:endParaRPr sz="1400"/>
          </a:p>
          <a:p>
            <a:pPr indent="0" lvl="0" marL="0" rtl="0" algn="l">
              <a:spcBef>
                <a:spcPts val="1600"/>
              </a:spcBef>
              <a:spcAft>
                <a:spcPts val="0"/>
              </a:spcAft>
              <a:buNone/>
            </a:pPr>
            <a:r>
              <a:rPr b="1" lang="en" sz="1400"/>
              <a:t>Random Walk Theory </a:t>
            </a:r>
            <a:r>
              <a:rPr lang="en" sz="1400"/>
              <a:t>- Price movements are unpredictable and investors tend to bid the price until it reaches a fair value.</a:t>
            </a:r>
            <a:endParaRPr sz="1400"/>
          </a:p>
          <a:p>
            <a:pPr indent="0" lvl="0" marL="0" rtl="0" algn="l">
              <a:spcBef>
                <a:spcPts val="1600"/>
              </a:spcBef>
              <a:spcAft>
                <a:spcPts val="0"/>
              </a:spcAft>
              <a:buNone/>
            </a:pPr>
            <a:r>
              <a:rPr lang="en" sz="1400"/>
              <a:t>“No individual investor or institution can beat the wisdom of crowds”</a:t>
            </a:r>
            <a:endParaRPr sz="1400"/>
          </a:p>
          <a:p>
            <a:pPr indent="0" lvl="0" marL="0" rtl="0" algn="l">
              <a:spcBef>
                <a:spcPts val="1600"/>
              </a:spcBef>
              <a:spcAft>
                <a:spcPts val="0"/>
              </a:spcAft>
              <a:buNone/>
            </a:pPr>
            <a:r>
              <a:rPr b="1" lang="en" sz="1400"/>
              <a:t>Concept of an omniscient market</a:t>
            </a:r>
            <a:r>
              <a:rPr lang="en" sz="1400"/>
              <a:t> - the prediction that markets accurately foretell asset value over longer periods. </a:t>
            </a:r>
            <a:endParaRPr sz="1400"/>
          </a:p>
          <a:p>
            <a:pPr indent="-317500" lvl="0" marL="457200" rtl="0" algn="l">
              <a:spcBef>
                <a:spcPts val="1600"/>
              </a:spcBef>
              <a:spcAft>
                <a:spcPts val="0"/>
              </a:spcAft>
              <a:buSzPts val="1400"/>
              <a:buChar char="❏"/>
            </a:pPr>
            <a:r>
              <a:rPr lang="en" sz="1400"/>
              <a:t>“Investors cannot be omniscient since it is impossible to accurately assess the future”</a:t>
            </a:r>
            <a:endParaRPr sz="1400"/>
          </a:p>
          <a:p>
            <a:pPr indent="-317500" lvl="0" marL="457200" rtl="0" algn="l">
              <a:spcBef>
                <a:spcPts val="0"/>
              </a:spcBef>
              <a:spcAft>
                <a:spcPts val="0"/>
              </a:spcAft>
              <a:buSzPts val="1400"/>
              <a:buChar char="❏"/>
            </a:pPr>
            <a:r>
              <a:rPr lang="en" sz="1400"/>
              <a:t>“There is no point trying to outguess the market  as price reflect all the available information”</a:t>
            </a:r>
            <a:endParaRPr sz="1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17"/>
          <p:cNvSpPr txBox="1"/>
          <p:nvPr>
            <p:ph type="title"/>
          </p:nvPr>
        </p:nvSpPr>
        <p:spPr>
          <a:xfrm>
            <a:off x="203300" y="74975"/>
            <a:ext cx="8520600" cy="65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i="1" lang="en" sz="2600"/>
              <a:t>Where does </a:t>
            </a:r>
            <a:r>
              <a:rPr i="1" lang="en" sz="2600"/>
              <a:t>Efficient Market Hypothesis Fail?</a:t>
            </a:r>
            <a:endParaRPr i="1" sz="2600"/>
          </a:p>
          <a:p>
            <a:pPr indent="0" lvl="0" marL="0" rtl="0" algn="l">
              <a:spcBef>
                <a:spcPts val="0"/>
              </a:spcBef>
              <a:spcAft>
                <a:spcPts val="0"/>
              </a:spcAft>
              <a:buNone/>
            </a:pPr>
            <a:r>
              <a:t/>
            </a:r>
            <a:endParaRPr/>
          </a:p>
        </p:txBody>
      </p:sp>
      <p:sp>
        <p:nvSpPr>
          <p:cNvPr id="110" name="Google Shape;110;p17"/>
          <p:cNvSpPr txBox="1"/>
          <p:nvPr>
            <p:ph idx="1" type="body"/>
          </p:nvPr>
        </p:nvSpPr>
        <p:spPr>
          <a:xfrm>
            <a:off x="203300" y="729275"/>
            <a:ext cx="8520600" cy="3783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400">
                <a:highlight>
                  <a:srgbClr val="FFFFFF"/>
                </a:highlight>
              </a:rPr>
              <a:t>EMH Outcome - </a:t>
            </a:r>
            <a:endParaRPr sz="1400">
              <a:highlight>
                <a:srgbClr val="FFFFFF"/>
              </a:highlight>
            </a:endParaRPr>
          </a:p>
          <a:p>
            <a:pPr indent="-317500" lvl="0" marL="457200" rtl="0" algn="l">
              <a:lnSpc>
                <a:spcPct val="150000"/>
              </a:lnSpc>
              <a:spcBef>
                <a:spcPts val="1600"/>
              </a:spcBef>
              <a:spcAft>
                <a:spcPts val="0"/>
              </a:spcAft>
              <a:buSzPts val="1400"/>
              <a:buChar char="❏"/>
            </a:pPr>
            <a:r>
              <a:rPr lang="en" sz="1400">
                <a:highlight>
                  <a:srgbClr val="FFFFFF"/>
                </a:highlight>
              </a:rPr>
              <a:t>An assumption that market prices were always right led to the gradual downgrade of importance in financial regulations and risk assessments. </a:t>
            </a:r>
            <a:endParaRPr sz="1400">
              <a:highlight>
                <a:srgbClr val="FFFFFF"/>
              </a:highlight>
            </a:endParaRPr>
          </a:p>
          <a:p>
            <a:pPr indent="-317500" lvl="0" marL="457200" rtl="0" algn="l">
              <a:lnSpc>
                <a:spcPct val="150000"/>
              </a:lnSpc>
              <a:spcBef>
                <a:spcPts val="0"/>
              </a:spcBef>
              <a:spcAft>
                <a:spcPts val="0"/>
              </a:spcAft>
              <a:buSzPts val="1400"/>
              <a:buChar char="❏"/>
            </a:pPr>
            <a:r>
              <a:rPr lang="en" sz="1400"/>
              <a:t>An assumption that financial markets are becoming better at assessing market risks led the Fed Reserve to assume that investors were better at monitoring risks over govt regulators. </a:t>
            </a:r>
            <a:endParaRPr sz="1400"/>
          </a:p>
          <a:p>
            <a:pPr indent="-317500" lvl="0" marL="457200" rtl="0" algn="l">
              <a:lnSpc>
                <a:spcPct val="150000"/>
              </a:lnSpc>
              <a:spcBef>
                <a:spcPts val="0"/>
              </a:spcBef>
              <a:spcAft>
                <a:spcPts val="0"/>
              </a:spcAft>
              <a:buSzPts val="1400"/>
              <a:buChar char="❏"/>
            </a:pPr>
            <a:r>
              <a:rPr lang="en" sz="1400"/>
              <a:t>The 1996 Basel Decisions along with light supervision of the investment banks were products of the EMH, which allowed banks to use their own internal risk models to calculate capital buffers.</a:t>
            </a:r>
            <a:endParaRPr sz="1400"/>
          </a:p>
          <a:p>
            <a:pPr indent="-317500" lvl="0" marL="457200" rtl="0" algn="l">
              <a:lnSpc>
                <a:spcPct val="150000"/>
              </a:lnSpc>
              <a:spcBef>
                <a:spcPts val="0"/>
              </a:spcBef>
              <a:spcAft>
                <a:spcPts val="0"/>
              </a:spcAft>
              <a:buSzPts val="1400"/>
              <a:buChar char="❏"/>
            </a:pPr>
            <a:r>
              <a:rPr lang="en" sz="1400"/>
              <a:t>Also the role of Central Banks codified as “lenders of the last resort” and only covered regulated banks but not investment and shadow banks.(Reason for Lehman Brothers failure to use bankruptcy proceedings)</a:t>
            </a:r>
            <a:endParaRPr sz="1400"/>
          </a:p>
          <a:p>
            <a:pPr indent="-317500" lvl="0" marL="457200" rtl="0" algn="l">
              <a:lnSpc>
                <a:spcPct val="150000"/>
              </a:lnSpc>
              <a:spcBef>
                <a:spcPts val="0"/>
              </a:spcBef>
              <a:spcAft>
                <a:spcPts val="0"/>
              </a:spcAft>
              <a:buSzPts val="1400"/>
              <a:buChar char="❏"/>
            </a:pPr>
            <a:r>
              <a:rPr lang="en" sz="1400"/>
              <a:t>EMH was not the norm of the time in financial economics. </a:t>
            </a:r>
            <a:endParaRPr sz="1400"/>
          </a:p>
          <a:p>
            <a:pPr indent="0" lvl="0" marL="0" rtl="0" algn="l">
              <a:spcBef>
                <a:spcPts val="1600"/>
              </a:spcBef>
              <a:spcAft>
                <a:spcPts val="0"/>
              </a:spcAft>
              <a:buNone/>
            </a:pPr>
            <a:r>
              <a:t/>
            </a:r>
            <a:endParaRPr sz="1400">
              <a:solidFill>
                <a:srgbClr val="222222"/>
              </a:solidFill>
              <a:highlight>
                <a:srgbClr val="FFFFFF"/>
              </a:highlight>
              <a:latin typeface="Arial"/>
              <a:ea typeface="Arial"/>
              <a:cs typeface="Arial"/>
              <a:sym typeface="Arial"/>
            </a:endParaRPr>
          </a:p>
          <a:p>
            <a:pPr indent="0" lvl="0" marL="0" rtl="0" algn="l">
              <a:spcBef>
                <a:spcPts val="1600"/>
              </a:spcBef>
              <a:spcAft>
                <a:spcPts val="0"/>
              </a:spcAft>
              <a:buNone/>
            </a:pPr>
            <a:r>
              <a:t/>
            </a:r>
            <a:endParaRPr sz="2400">
              <a:solidFill>
                <a:srgbClr val="222222"/>
              </a:solidFill>
              <a:highlight>
                <a:srgbClr val="FFFFFF"/>
              </a:highlight>
              <a:latin typeface="Arial"/>
              <a:ea typeface="Arial"/>
              <a:cs typeface="Arial"/>
              <a:sym typeface="Arial"/>
            </a:endParaRPr>
          </a:p>
          <a:p>
            <a:pPr indent="0" lvl="0" marL="0" rtl="0" algn="l">
              <a:spcBef>
                <a:spcPts val="1600"/>
              </a:spcBef>
              <a:spcAft>
                <a:spcPts val="0"/>
              </a:spcAft>
              <a:buNone/>
            </a:pPr>
            <a:r>
              <a:t/>
            </a:r>
            <a:endParaRPr sz="2400">
              <a:solidFill>
                <a:srgbClr val="222222"/>
              </a:solidFill>
              <a:highlight>
                <a:srgbClr val="FFFFFF"/>
              </a:highlight>
              <a:latin typeface="Arial"/>
              <a:ea typeface="Arial"/>
              <a:cs typeface="Arial"/>
              <a:sym typeface="Arial"/>
            </a:endParaRPr>
          </a:p>
          <a:p>
            <a:pPr indent="0" lvl="0" marL="0" rtl="0" algn="l">
              <a:spcBef>
                <a:spcPts val="1600"/>
              </a:spcBef>
              <a:spcAft>
                <a:spcPts val="1600"/>
              </a:spcAft>
              <a:buNone/>
            </a:pPr>
            <a:r>
              <a:t/>
            </a:r>
            <a:endParaRPr sz="2400">
              <a:solidFill>
                <a:srgbClr val="222222"/>
              </a:solidFill>
              <a:highlight>
                <a:srgbClr val="FFFFFF"/>
              </a:highlight>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18"/>
          <p:cNvSpPr txBox="1"/>
          <p:nvPr>
            <p:ph type="title"/>
          </p:nvPr>
        </p:nvSpPr>
        <p:spPr>
          <a:xfrm>
            <a:off x="311700" y="68975"/>
            <a:ext cx="8520600" cy="98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a:t>Where does Efficient Market Hypothesis Fail?</a:t>
            </a:r>
            <a:endParaRPr i="1"/>
          </a:p>
          <a:p>
            <a:pPr indent="0" lvl="0" marL="0" rtl="0" algn="l">
              <a:spcBef>
                <a:spcPts val="0"/>
              </a:spcBef>
              <a:spcAft>
                <a:spcPts val="0"/>
              </a:spcAft>
              <a:buClr>
                <a:srgbClr val="000000"/>
              </a:buClr>
              <a:buSzPts val="1100"/>
              <a:buFont typeface="Arial"/>
              <a:buNone/>
            </a:pPr>
            <a:r>
              <a:t/>
            </a:r>
            <a:endParaRPr i="1"/>
          </a:p>
          <a:p>
            <a:pPr indent="0" lvl="0" marL="0" rtl="0" algn="l">
              <a:spcBef>
                <a:spcPts val="0"/>
              </a:spcBef>
              <a:spcAft>
                <a:spcPts val="0"/>
              </a:spcAft>
              <a:buNone/>
            </a:pPr>
            <a:r>
              <a:t/>
            </a:r>
            <a:endParaRPr/>
          </a:p>
        </p:txBody>
      </p:sp>
      <p:sp>
        <p:nvSpPr>
          <p:cNvPr id="116" name="Google Shape;116;p18"/>
          <p:cNvSpPr txBox="1"/>
          <p:nvPr>
            <p:ph idx="1" type="body"/>
          </p:nvPr>
        </p:nvSpPr>
        <p:spPr>
          <a:xfrm>
            <a:off x="138000" y="816900"/>
            <a:ext cx="8694300" cy="350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b="1" lang="en" sz="2400">
                <a:highlight>
                  <a:srgbClr val="FFFFFF"/>
                </a:highlight>
              </a:rPr>
              <a:t>“Keynesian Beauty Contest”</a:t>
            </a:r>
            <a:endParaRPr b="1" sz="2400">
              <a:highlight>
                <a:srgbClr val="FFFFFF"/>
              </a:highlight>
            </a:endParaRPr>
          </a:p>
          <a:p>
            <a:pPr indent="-381000" lvl="0" marL="457200" rtl="0" algn="l">
              <a:spcBef>
                <a:spcPts val="1600"/>
              </a:spcBef>
              <a:spcAft>
                <a:spcPts val="0"/>
              </a:spcAft>
              <a:buSzPts val="2400"/>
              <a:buChar char="❏"/>
            </a:pPr>
            <a:r>
              <a:rPr lang="en" sz="2400">
                <a:highlight>
                  <a:srgbClr val="FFFFFF"/>
                </a:highlight>
              </a:rPr>
              <a:t>Developed to explain the price fluctuations in the stock market.</a:t>
            </a:r>
            <a:endParaRPr sz="2400">
              <a:highlight>
                <a:srgbClr val="FFFFFF"/>
              </a:highlight>
            </a:endParaRPr>
          </a:p>
          <a:p>
            <a:pPr indent="0" lvl="0" marL="0" rtl="0" algn="l">
              <a:spcBef>
                <a:spcPts val="1600"/>
              </a:spcBef>
              <a:spcAft>
                <a:spcPts val="0"/>
              </a:spcAft>
              <a:buClr>
                <a:srgbClr val="000000"/>
              </a:buClr>
              <a:buSzPts val="1100"/>
              <a:buFont typeface="Arial"/>
              <a:buNone/>
            </a:pPr>
            <a:r>
              <a:rPr lang="en" sz="2400">
                <a:highlight>
                  <a:srgbClr val="FFFFFF"/>
                </a:highlight>
              </a:rPr>
              <a:t>“People price shares not based on what they think their </a:t>
            </a:r>
            <a:r>
              <a:rPr lang="en" sz="2400"/>
              <a:t>fundamental value</a:t>
            </a:r>
            <a:r>
              <a:rPr lang="en" sz="2400">
                <a:highlight>
                  <a:srgbClr val="FFFFFF"/>
                </a:highlight>
              </a:rPr>
              <a:t> is, but rather on what everyone else thinks their value is, or what everybody else would predict the average assessment of value to be.”</a:t>
            </a:r>
            <a:endParaRPr sz="2400"/>
          </a:p>
          <a:p>
            <a:pPr indent="0" lvl="0" marL="457200" rtl="0" algn="l">
              <a:spcBef>
                <a:spcPts val="1600"/>
              </a:spcBef>
              <a:spcAft>
                <a:spcPts val="0"/>
              </a:spcAft>
              <a:buNone/>
            </a:pPr>
            <a:r>
              <a:t/>
            </a:r>
            <a:endParaRPr sz="1400"/>
          </a:p>
          <a:p>
            <a:pPr indent="0" lvl="0" marL="0" rtl="0" algn="l">
              <a:spcBef>
                <a:spcPts val="16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19"/>
          <p:cNvSpPr txBox="1"/>
          <p:nvPr>
            <p:ph type="title"/>
          </p:nvPr>
        </p:nvSpPr>
        <p:spPr>
          <a:xfrm>
            <a:off x="311700" y="652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a:t>The Great Moderation and Overestimation of Monetary Policy’s Effectiveness</a:t>
            </a:r>
            <a:endParaRPr i="1"/>
          </a:p>
        </p:txBody>
      </p:sp>
      <p:sp>
        <p:nvSpPr>
          <p:cNvPr id="122" name="Google Shape;122;p19"/>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The phrase came “from the observation that the volatility of US output had fallen markedly after the mid-1980s (140).”</a:t>
            </a:r>
            <a:endParaRPr sz="2400"/>
          </a:p>
          <a:p>
            <a:pPr indent="-381000" lvl="0" marL="457200" rtl="0" algn="l">
              <a:spcBef>
                <a:spcPts val="1600"/>
              </a:spcBef>
              <a:spcAft>
                <a:spcPts val="0"/>
              </a:spcAft>
              <a:buSzPts val="2400"/>
              <a:buChar char="❏"/>
            </a:pPr>
            <a:r>
              <a:rPr lang="en" sz="2400"/>
              <a:t>Gave the impression of economic stability </a:t>
            </a:r>
            <a:endParaRPr sz="2400"/>
          </a:p>
          <a:p>
            <a:pPr indent="0" lvl="0" marL="0" rtl="0" algn="l">
              <a:spcBef>
                <a:spcPts val="1600"/>
              </a:spcBef>
              <a:spcAft>
                <a:spcPts val="0"/>
              </a:spcAft>
              <a:buNone/>
            </a:pPr>
            <a:r>
              <a:rPr lang="en" sz="2400"/>
              <a:t>And, “it was the inferences from the great moderation that led policymakers to overestimate their ability to respond to macroeconomic shocks (140).”</a:t>
            </a:r>
            <a:endParaRPr sz="2400"/>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20"/>
          <p:cNvSpPr txBox="1"/>
          <p:nvPr>
            <p:ph idx="1" type="body"/>
          </p:nvPr>
        </p:nvSpPr>
        <p:spPr>
          <a:xfrm>
            <a:off x="92625" y="0"/>
            <a:ext cx="8520600" cy="10428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Figure 40: depicts U.S output growth to GDP and a decrease in volatility after the mid-1980s</a:t>
            </a:r>
            <a:br>
              <a:rPr lang="en"/>
            </a:br>
            <a:br>
              <a:rPr lang="en"/>
            </a:br>
            <a:endParaRPr/>
          </a:p>
        </p:txBody>
      </p:sp>
      <p:pic>
        <p:nvPicPr>
          <p:cNvPr id="128" name="Google Shape;128;p20"/>
          <p:cNvPicPr preferRelativeResize="0"/>
          <p:nvPr/>
        </p:nvPicPr>
        <p:blipFill rotWithShape="1">
          <a:blip r:embed="rId3">
            <a:alphaModFix/>
          </a:blip>
          <a:srcRect b="5544" l="0" r="3306" t="0"/>
          <a:stretch/>
        </p:blipFill>
        <p:spPr>
          <a:xfrm>
            <a:off x="92625" y="785750"/>
            <a:ext cx="6480725" cy="3705225"/>
          </a:xfrm>
          <a:prstGeom prst="rect">
            <a:avLst/>
          </a:prstGeom>
          <a:noFill/>
          <a:ln>
            <a:noFill/>
          </a:ln>
        </p:spPr>
      </p:pic>
      <p:sp>
        <p:nvSpPr>
          <p:cNvPr id="129" name="Google Shape;129;p20"/>
          <p:cNvSpPr txBox="1"/>
          <p:nvPr/>
        </p:nvSpPr>
        <p:spPr>
          <a:xfrm>
            <a:off x="6133025" y="785750"/>
            <a:ext cx="3011100" cy="2905200"/>
          </a:xfrm>
          <a:prstGeom prst="rect">
            <a:avLst/>
          </a:prstGeom>
          <a:noFill/>
          <a:ln>
            <a:noFill/>
          </a:ln>
        </p:spPr>
        <p:txBody>
          <a:bodyPr anchorCtr="0" anchor="t" bIns="91425" lIns="91425" spcFirstLastPara="1" rIns="91425" wrap="square" tIns="91425">
            <a:noAutofit/>
          </a:bodyPr>
          <a:lstStyle/>
          <a:p>
            <a:pPr indent="-330200" lvl="0" marL="457200" rtl="0" algn="l">
              <a:spcBef>
                <a:spcPts val="0"/>
              </a:spcBef>
              <a:spcAft>
                <a:spcPts val="0"/>
              </a:spcAft>
              <a:buClr>
                <a:schemeClr val="dk2"/>
              </a:buClr>
              <a:buSzPts val="1600"/>
              <a:buFont typeface="Roboto"/>
              <a:buChar char="❏"/>
            </a:pPr>
            <a:r>
              <a:rPr lang="en" sz="1600">
                <a:solidFill>
                  <a:schemeClr val="dk2"/>
                </a:solidFill>
                <a:latin typeface="Roboto"/>
                <a:ea typeface="Roboto"/>
                <a:cs typeface="Roboto"/>
                <a:sym typeface="Roboto"/>
              </a:rPr>
              <a:t>Instability from 1960-85 switches to relative stability</a:t>
            </a:r>
            <a:endParaRPr sz="1600">
              <a:solidFill>
                <a:schemeClr val="dk2"/>
              </a:solidFill>
              <a:latin typeface="Roboto"/>
              <a:ea typeface="Roboto"/>
              <a:cs typeface="Roboto"/>
              <a:sym typeface="Roboto"/>
            </a:endParaRPr>
          </a:p>
          <a:p>
            <a:pPr indent="0" lvl="0" marL="457200" rtl="0" algn="l">
              <a:spcBef>
                <a:spcPts val="0"/>
              </a:spcBef>
              <a:spcAft>
                <a:spcPts val="0"/>
              </a:spcAft>
              <a:buNone/>
            </a:pPr>
            <a:r>
              <a:t/>
            </a:r>
            <a:endParaRPr sz="1600">
              <a:solidFill>
                <a:schemeClr val="dk2"/>
              </a:solidFill>
              <a:latin typeface="Roboto"/>
              <a:ea typeface="Roboto"/>
              <a:cs typeface="Roboto"/>
              <a:sym typeface="Roboto"/>
            </a:endParaRPr>
          </a:p>
          <a:p>
            <a:pPr indent="0" lvl="0" marL="457200" rtl="0" algn="l">
              <a:spcBef>
                <a:spcPts val="0"/>
              </a:spcBef>
              <a:spcAft>
                <a:spcPts val="0"/>
              </a:spcAft>
              <a:buNone/>
            </a:pPr>
            <a:r>
              <a:t/>
            </a:r>
            <a:endParaRPr sz="1600">
              <a:solidFill>
                <a:schemeClr val="dk2"/>
              </a:solidFill>
              <a:latin typeface="Roboto"/>
              <a:ea typeface="Roboto"/>
              <a:cs typeface="Roboto"/>
              <a:sym typeface="Roboto"/>
            </a:endParaRPr>
          </a:p>
          <a:p>
            <a:pPr indent="-330200" lvl="0" marL="457200" rtl="0" algn="l">
              <a:spcBef>
                <a:spcPts val="0"/>
              </a:spcBef>
              <a:spcAft>
                <a:spcPts val="0"/>
              </a:spcAft>
              <a:buClr>
                <a:schemeClr val="dk2"/>
              </a:buClr>
              <a:buSzPts val="1600"/>
              <a:buFont typeface="Roboto"/>
              <a:buChar char="❏"/>
            </a:pPr>
            <a:r>
              <a:rPr lang="en" sz="1600">
                <a:solidFill>
                  <a:schemeClr val="dk2"/>
                </a:solidFill>
                <a:latin typeface="Roboto"/>
                <a:ea typeface="Roboto"/>
                <a:cs typeface="Roboto"/>
                <a:sym typeface="Roboto"/>
              </a:rPr>
              <a:t>L</a:t>
            </a:r>
            <a:r>
              <a:rPr lang="en" sz="1600">
                <a:solidFill>
                  <a:schemeClr val="dk2"/>
                </a:solidFill>
                <a:latin typeface="Roboto"/>
                <a:ea typeface="Roboto"/>
                <a:cs typeface="Roboto"/>
                <a:sym typeface="Roboto"/>
              </a:rPr>
              <a:t>ess “jagged” after 1985</a:t>
            </a:r>
            <a:endParaRPr sz="1600">
              <a:solidFill>
                <a:schemeClr val="dk2"/>
              </a:solidFill>
              <a:latin typeface="Roboto"/>
              <a:ea typeface="Roboto"/>
              <a:cs typeface="Roboto"/>
              <a:sym typeface="Roboto"/>
            </a:endParaRPr>
          </a:p>
          <a:p>
            <a:pPr indent="0" lvl="0" marL="457200" rtl="0" algn="l">
              <a:spcBef>
                <a:spcPts val="0"/>
              </a:spcBef>
              <a:spcAft>
                <a:spcPts val="0"/>
              </a:spcAft>
              <a:buNone/>
            </a:pPr>
            <a:r>
              <a:t/>
            </a:r>
            <a:endParaRPr sz="1600">
              <a:solidFill>
                <a:schemeClr val="dk2"/>
              </a:solidFill>
              <a:latin typeface="Roboto"/>
              <a:ea typeface="Roboto"/>
              <a:cs typeface="Roboto"/>
              <a:sym typeface="Roboto"/>
            </a:endParaRPr>
          </a:p>
          <a:p>
            <a:pPr indent="0" lvl="0" marL="457200" rtl="0" algn="l">
              <a:spcBef>
                <a:spcPts val="0"/>
              </a:spcBef>
              <a:spcAft>
                <a:spcPts val="0"/>
              </a:spcAft>
              <a:buNone/>
            </a:pPr>
            <a:r>
              <a:t/>
            </a:r>
            <a:endParaRPr sz="1600">
              <a:solidFill>
                <a:schemeClr val="dk2"/>
              </a:solidFill>
              <a:latin typeface="Roboto"/>
              <a:ea typeface="Roboto"/>
              <a:cs typeface="Roboto"/>
              <a:sym typeface="Roboto"/>
            </a:endParaRPr>
          </a:p>
          <a:p>
            <a:pPr indent="-330200" lvl="0" marL="457200" rtl="0" algn="l">
              <a:spcBef>
                <a:spcPts val="0"/>
              </a:spcBef>
              <a:spcAft>
                <a:spcPts val="0"/>
              </a:spcAft>
              <a:buClr>
                <a:schemeClr val="dk2"/>
              </a:buClr>
              <a:buSzPts val="1600"/>
              <a:buFont typeface="Roboto"/>
              <a:buChar char="❏"/>
            </a:pPr>
            <a:r>
              <a:rPr lang="en" sz="1600">
                <a:solidFill>
                  <a:schemeClr val="dk2"/>
                </a:solidFill>
                <a:latin typeface="Roboto"/>
                <a:ea typeface="Roboto"/>
                <a:cs typeface="Roboto"/>
                <a:sym typeface="Roboto"/>
              </a:rPr>
              <a:t>More stable output = smoother business cycle</a:t>
            </a:r>
            <a:endParaRPr sz="1600">
              <a:solidFill>
                <a:schemeClr val="dk2"/>
              </a:solidFill>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21"/>
          <p:cNvSpPr txBox="1"/>
          <p:nvPr>
            <p:ph type="title"/>
          </p:nvPr>
        </p:nvSpPr>
        <p:spPr>
          <a:xfrm>
            <a:off x="311700" y="129475"/>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a:t>The Great Moderation and Overestimation of Monetary Policy’s Effectiveness</a:t>
            </a:r>
            <a:endParaRPr i="1"/>
          </a:p>
        </p:txBody>
      </p:sp>
      <p:sp>
        <p:nvSpPr>
          <p:cNvPr id="135" name="Google Shape;135;p21"/>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The phrase came “from the observation that the volatility of US output had fallen markedly after the mid-1980s (140).”</a:t>
            </a:r>
            <a:endParaRPr sz="2400"/>
          </a:p>
          <a:p>
            <a:pPr indent="0" lvl="0" marL="0" rtl="0" algn="l">
              <a:spcBef>
                <a:spcPts val="1600"/>
              </a:spcBef>
              <a:spcAft>
                <a:spcPts val="0"/>
              </a:spcAft>
              <a:buNone/>
            </a:pPr>
            <a:r>
              <a:rPr lang="en" sz="2400"/>
              <a:t>Main Explanations:</a:t>
            </a:r>
            <a:endParaRPr sz="2400"/>
          </a:p>
          <a:p>
            <a:pPr indent="-381000" lvl="0" marL="457200" rtl="0" algn="l">
              <a:spcBef>
                <a:spcPts val="1600"/>
              </a:spcBef>
              <a:spcAft>
                <a:spcPts val="0"/>
              </a:spcAft>
              <a:buSzPts val="2400"/>
              <a:buAutoNum type="arabicPeriod"/>
            </a:pPr>
            <a:r>
              <a:rPr lang="en" sz="2400"/>
              <a:t>Structural change in the U.S economy</a:t>
            </a:r>
            <a:endParaRPr sz="2400"/>
          </a:p>
          <a:p>
            <a:pPr indent="-381000" lvl="0" marL="457200" rtl="0" algn="l">
              <a:spcBef>
                <a:spcPts val="0"/>
              </a:spcBef>
              <a:spcAft>
                <a:spcPts val="0"/>
              </a:spcAft>
              <a:buSzPts val="2400"/>
              <a:buAutoNum type="arabicPeriod"/>
            </a:pPr>
            <a:r>
              <a:rPr lang="en" sz="2400"/>
              <a:t>Good luck</a:t>
            </a:r>
            <a:endParaRPr sz="2400"/>
          </a:p>
          <a:p>
            <a:pPr indent="-381000" lvl="0" marL="457200" rtl="0" algn="l">
              <a:spcBef>
                <a:spcPts val="0"/>
              </a:spcBef>
              <a:spcAft>
                <a:spcPts val="0"/>
              </a:spcAft>
              <a:buSzPts val="2400"/>
              <a:buAutoNum type="arabicPeriod"/>
            </a:pPr>
            <a:r>
              <a:rPr lang="en" sz="2400"/>
              <a:t>Better monetary policy </a:t>
            </a:r>
            <a:endParaRPr sz="2400"/>
          </a:p>
        </p:txBody>
      </p:sp>
    </p:spTree>
  </p:cSld>
  <p:clrMapOvr>
    <a:masterClrMapping/>
  </p:clrMapOvr>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