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Nuni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Christine McClu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unito-italic.fntdata"/><Relationship Id="rId10" Type="http://schemas.openxmlformats.org/officeDocument/2006/relationships/slide" Target="slides/slide4.xml"/><Relationship Id="rId32" Type="http://schemas.openxmlformats.org/officeDocument/2006/relationships/font" Target="fonts/Nuni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Nuni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1-05T22:34:06.669">
    <p:pos x="6000" y="0"/>
    <p:text>Start of my slides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11-05T23:10:03.202">
    <p:pos x="6000" y="0"/>
    <p:text>Need to talk with Professor.</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11-05T23:14:49.686">
    <p:pos x="263" y="870"/>
    <p:text>need to flesh out more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5b27cf8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5b27cf8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5b27cf81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5b27cf81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5d19113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5d19113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5b27cf81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5b27cf81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continuation from chart in chapter 1. Leverage ratio= capital/assets, Basel Ratio= capital/risk </a:t>
            </a:r>
            <a:r>
              <a:rPr lang="en"/>
              <a:t>weighted</a:t>
            </a:r>
            <a:r>
              <a:rPr lang="en"/>
              <a:t> assets, you are going to take your assets and add a risk ratio to them, give certain assets a risk weight, like the government bonds are safe so they get 0%, mortgages, 50%. Who is choosing the risk rates? Oringally it was the regulator but then banks were choosing it. Leverage ratio has to be used to check the basel ratio to ensure they aren’t playing with the numbers.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5b27cf81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5b27cf81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connects a lot of 1 and 2. This is a coninuation as to figure 13. GSEs did not grow (fannie and freddie) all the growth came from sub-prime.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5b27cf81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5b27cf81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1999 they doubled in size. But also too big to save because it would be so costly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5b27cf81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5b27cf81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5b27cf81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5b27cf81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5cfeed6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5cfeed6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5cfeed6c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5cfeed6c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44fb8a8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44fb8a8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5cfeed6c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5cfeed6c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5cfeed6c5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5cfeed6c5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5cfeed6c5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5cfeed6c5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5cfeed6c5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5cfeed6c5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5d19113a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5d19113a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6ccfd5c6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6ccfd5c6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44fb8a80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44fb8a80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44fb8a80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44fb8a80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44680c903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44680c903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6be558b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6be558b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6be558b2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6be558b2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6be558b2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6be558b2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Liam- Professor is going to step in to discuss the weighted risk models.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91353" y="141278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Arial"/>
                <a:ea typeface="Arial"/>
                <a:cs typeface="Arial"/>
                <a:sym typeface="Arial"/>
              </a:rPr>
              <a:t>Boom and Bust</a:t>
            </a:r>
            <a:endParaRPr sz="5500">
              <a:latin typeface="Arial"/>
              <a:ea typeface="Arial"/>
              <a:cs typeface="Arial"/>
              <a:sym typeface="Arial"/>
            </a:endParaRPr>
          </a:p>
        </p:txBody>
      </p:sp>
      <p:sp>
        <p:nvSpPr>
          <p:cNvPr id="129" name="Google Shape;129;p13"/>
          <p:cNvSpPr txBox="1"/>
          <p:nvPr>
            <p:ph idx="1" type="subTitle"/>
          </p:nvPr>
        </p:nvSpPr>
        <p:spPr>
          <a:xfrm>
            <a:off x="1995375" y="318080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Liam Hennelly, Christine McClung, Giselle Rodríguez, Gula Tang</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302975" y="434400"/>
            <a:ext cx="8375400" cy="9546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u="sng"/>
              <a:t>Before we get to the charts! Quick Review: </a:t>
            </a:r>
            <a:endParaRPr b="1" u="sng"/>
          </a:p>
          <a:p>
            <a:pPr indent="0" lvl="0" marL="0" rtl="0" algn="l">
              <a:spcBef>
                <a:spcPts val="0"/>
              </a:spcBef>
              <a:spcAft>
                <a:spcPts val="0"/>
              </a:spcAft>
              <a:buNone/>
            </a:pPr>
            <a:r>
              <a:t/>
            </a:r>
            <a:endParaRPr/>
          </a:p>
        </p:txBody>
      </p:sp>
      <p:sp>
        <p:nvSpPr>
          <p:cNvPr id="183" name="Google Shape;183;p22"/>
          <p:cNvSpPr txBox="1"/>
          <p:nvPr>
            <p:ph idx="1" type="body"/>
          </p:nvPr>
        </p:nvSpPr>
        <p:spPr>
          <a:xfrm>
            <a:off x="696525" y="1194225"/>
            <a:ext cx="7505700" cy="30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•European bank assets expanded massively over the 2000s because of thinning capital buffers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 They provided much of the funding for the US housing bubble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•They were using internal risk models to save on capital buffers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“In 2007, right around the time of the US subprime problems, the northern European banks (Euro area plus UK) owned US assets worth over one-quarter of US output, three times the ratio of 2000”</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“Between 2002 and 2007 the increase in US assets owned by northern European banks was almost exactly equal to the increase in US private label mortgage securitizations.”</a:t>
            </a:r>
            <a:endParaRPr i="1" sz="1800">
              <a:solidFill>
                <a:srgbClr val="000000"/>
              </a:solidFill>
            </a:endParaRPr>
          </a:p>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288550" y="391125"/>
            <a:ext cx="8555700" cy="9546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2400" u="sng"/>
              <a:t>Charting the Unsustainable North Atlantic Financial Boom</a:t>
            </a:r>
            <a:endParaRPr b="1" sz="2400" u="sng"/>
          </a:p>
          <a:p>
            <a:pPr indent="0" lvl="0" marL="0" marR="0" rtl="0" algn="ctr">
              <a:lnSpc>
                <a:spcPct val="100000"/>
              </a:lnSpc>
              <a:spcBef>
                <a:spcPts val="0"/>
              </a:spcBef>
              <a:spcAft>
                <a:spcPts val="0"/>
              </a:spcAft>
              <a:buNone/>
            </a:pPr>
            <a:r>
              <a:rPr b="1" lang="en" sz="1800"/>
              <a:t>The Unwise Overseas Expansion of Core Euro Area Banks</a:t>
            </a:r>
            <a:r>
              <a:rPr b="1" lang="en"/>
              <a:t> </a:t>
            </a:r>
            <a:endParaRPr/>
          </a:p>
        </p:txBody>
      </p:sp>
      <p:sp>
        <p:nvSpPr>
          <p:cNvPr id="189" name="Google Shape;189;p23"/>
          <p:cNvSpPr txBox="1"/>
          <p:nvPr>
            <p:ph idx="1" type="body"/>
          </p:nvPr>
        </p:nvSpPr>
        <p:spPr>
          <a:xfrm>
            <a:off x="215600" y="1392000"/>
            <a:ext cx="3634200" cy="3297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sz="1400"/>
              <a:t>Takeaways?</a:t>
            </a:r>
            <a:endParaRPr b="1" sz="1400"/>
          </a:p>
          <a:p>
            <a:pPr indent="-317500" lvl="0" marL="457200" marR="0" rtl="0" algn="l">
              <a:lnSpc>
                <a:spcPct val="115000"/>
              </a:lnSpc>
              <a:spcBef>
                <a:spcPts val="0"/>
              </a:spcBef>
              <a:spcAft>
                <a:spcPts val="0"/>
              </a:spcAft>
              <a:buSzPts val="1400"/>
              <a:buChar char="●"/>
            </a:pPr>
            <a:r>
              <a:rPr lang="en" sz="1400"/>
              <a:t>Core: Very little of the growth/expansion came from commercial loans</a:t>
            </a:r>
            <a:endParaRPr sz="1400"/>
          </a:p>
          <a:p>
            <a:pPr indent="-317500" lvl="0" marL="457200" marR="0" rtl="0" algn="l">
              <a:lnSpc>
                <a:spcPct val="115000"/>
              </a:lnSpc>
              <a:spcBef>
                <a:spcPts val="0"/>
              </a:spcBef>
              <a:spcAft>
                <a:spcPts val="0"/>
              </a:spcAft>
              <a:buSzPts val="1400"/>
              <a:buChar char="●"/>
            </a:pPr>
            <a:r>
              <a:rPr lang="en" sz="1400"/>
              <a:t>Periphery: Expansion of assets more balanced</a:t>
            </a:r>
            <a:endParaRPr sz="1400"/>
          </a:p>
          <a:p>
            <a:pPr indent="0" lvl="0" marL="0" marR="0" rtl="0" algn="l">
              <a:lnSpc>
                <a:spcPct val="115000"/>
              </a:lnSpc>
              <a:spcBef>
                <a:spcPts val="0"/>
              </a:spcBef>
              <a:spcAft>
                <a:spcPts val="0"/>
              </a:spcAft>
              <a:buNone/>
            </a:pPr>
            <a:r>
              <a:rPr lang="en" sz="1400"/>
              <a:t>i.e. </a:t>
            </a:r>
            <a:r>
              <a:rPr lang="en" sz="1400"/>
              <a:t>rapid growth of investment banking in Euro Area. </a:t>
            </a:r>
            <a:endParaRPr sz="1400"/>
          </a:p>
          <a:p>
            <a:pPr indent="0" lvl="0" marL="0" rtl="0" algn="l">
              <a:spcBef>
                <a:spcPts val="800"/>
              </a:spcBef>
              <a:spcAft>
                <a:spcPts val="0"/>
              </a:spcAft>
              <a:buNone/>
            </a:pPr>
            <a:r>
              <a:rPr b="1" lang="en" sz="1400"/>
              <a:t>Why is it </a:t>
            </a:r>
            <a:r>
              <a:rPr b="1" lang="en" sz="1400"/>
              <a:t>important</a:t>
            </a:r>
            <a:r>
              <a:rPr b="1" lang="en" sz="1400"/>
              <a:t>? </a:t>
            </a:r>
            <a:endParaRPr b="1" sz="1400"/>
          </a:p>
          <a:p>
            <a:pPr indent="0" lvl="0" marL="0" rtl="0" algn="l">
              <a:spcBef>
                <a:spcPts val="800"/>
              </a:spcBef>
              <a:spcAft>
                <a:spcPts val="0"/>
              </a:spcAft>
              <a:buNone/>
            </a:pPr>
            <a:r>
              <a:rPr lang="en" sz="1400"/>
              <a:t>“Other assets” are mainly securitized assets from investment banks which  are riskier, less regulated and less capitalized so it shows the riskier part of the system was growing fast!</a:t>
            </a:r>
            <a:endParaRPr sz="1400"/>
          </a:p>
          <a:p>
            <a:pPr indent="0" lvl="0" marL="0" rtl="0" algn="l">
              <a:spcBef>
                <a:spcPts val="800"/>
              </a:spcBef>
              <a:spcAft>
                <a:spcPts val="0"/>
              </a:spcAft>
              <a:buNone/>
            </a:pPr>
            <a:r>
              <a:t/>
            </a:r>
            <a:endParaRPr sz="1400"/>
          </a:p>
        </p:txBody>
      </p:sp>
      <p:pic>
        <p:nvPicPr>
          <p:cNvPr id="190" name="Google Shape;190;p23"/>
          <p:cNvPicPr preferRelativeResize="0"/>
          <p:nvPr/>
        </p:nvPicPr>
        <p:blipFill>
          <a:blip r:embed="rId3">
            <a:alphaModFix/>
          </a:blip>
          <a:stretch>
            <a:fillRect/>
          </a:stretch>
        </p:blipFill>
        <p:spPr>
          <a:xfrm>
            <a:off x="3749100" y="1392000"/>
            <a:ext cx="5333299" cy="329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269725" y="223640"/>
            <a:ext cx="6349500" cy="541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2400" u="sng"/>
              <a:t>Refresher from Chapter 1: </a:t>
            </a:r>
            <a:endParaRPr/>
          </a:p>
        </p:txBody>
      </p:sp>
      <p:sp>
        <p:nvSpPr>
          <p:cNvPr id="196" name="Google Shape;196;p24"/>
          <p:cNvSpPr txBox="1"/>
          <p:nvPr/>
        </p:nvSpPr>
        <p:spPr>
          <a:xfrm>
            <a:off x="425325" y="712300"/>
            <a:ext cx="8380800" cy="32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Calibri"/>
                <a:ea typeface="Calibri"/>
                <a:cs typeface="Calibri"/>
                <a:sym typeface="Calibri"/>
              </a:rPr>
              <a:t>Last week we looked at figure 10 which only showed us the movement of plots from 1996-2002</a:t>
            </a:r>
            <a:endParaRPr sz="1800"/>
          </a:p>
        </p:txBody>
      </p:sp>
      <p:pic>
        <p:nvPicPr>
          <p:cNvPr id="197" name="Google Shape;197;p24"/>
          <p:cNvPicPr preferRelativeResize="0"/>
          <p:nvPr/>
        </p:nvPicPr>
        <p:blipFill rotWithShape="1">
          <a:blip r:embed="rId3">
            <a:alphaModFix/>
          </a:blip>
          <a:srcRect b="3521" l="0" r="0" t="0"/>
          <a:stretch/>
        </p:blipFill>
        <p:spPr>
          <a:xfrm>
            <a:off x="2584875" y="1171500"/>
            <a:ext cx="5739374" cy="364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idx="1" type="body"/>
          </p:nvPr>
        </p:nvSpPr>
        <p:spPr>
          <a:xfrm>
            <a:off x="460400" y="1434000"/>
            <a:ext cx="2809500" cy="14646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b="1" lang="en" sz="1400"/>
              <a:t>Takeaways:</a:t>
            </a:r>
            <a:endParaRPr b="1" sz="1400"/>
          </a:p>
          <a:p>
            <a:pPr indent="0" lvl="0" marL="0" rtl="0" algn="l">
              <a:spcBef>
                <a:spcPts val="800"/>
              </a:spcBef>
              <a:spcAft>
                <a:spcPts val="0"/>
              </a:spcAft>
              <a:buNone/>
            </a:pPr>
            <a:r>
              <a:rPr lang="en" sz="1400"/>
              <a:t>We can see a major shift from 2002 to 2008 as the plots move to a more negative </a:t>
            </a:r>
            <a:r>
              <a:rPr lang="en" sz="1400"/>
              <a:t>correlation</a:t>
            </a:r>
            <a:r>
              <a:rPr lang="en" sz="1400"/>
              <a:t>. </a:t>
            </a:r>
            <a:endParaRPr sz="1400"/>
          </a:p>
          <a:p>
            <a:pPr indent="0" lvl="0" marL="0" rtl="0" algn="l">
              <a:spcBef>
                <a:spcPts val="800"/>
              </a:spcBef>
              <a:spcAft>
                <a:spcPts val="0"/>
              </a:spcAft>
              <a:buNone/>
            </a:pPr>
            <a:r>
              <a:rPr b="1" lang="en" sz="1400"/>
              <a:t>Why is it important? </a:t>
            </a:r>
            <a:endParaRPr b="1" sz="1400"/>
          </a:p>
          <a:p>
            <a:pPr indent="0" lvl="0" marL="0" rtl="0" algn="l">
              <a:spcBef>
                <a:spcPts val="800"/>
              </a:spcBef>
              <a:spcAft>
                <a:spcPts val="0"/>
              </a:spcAft>
              <a:buNone/>
            </a:pPr>
            <a:r>
              <a:rPr lang="en" sz="1400"/>
              <a:t>By 2008 banks were using the basel ratio to “play” with the riskiness of their assets. Banks were  taking riskier investments than their basel ratio showed but their levels of capital were not adjusting properly. </a:t>
            </a:r>
            <a:endParaRPr sz="1400"/>
          </a:p>
          <a:p>
            <a:pPr indent="0" lvl="0" marL="0" rtl="0" algn="l">
              <a:spcBef>
                <a:spcPts val="0"/>
              </a:spcBef>
              <a:spcAft>
                <a:spcPts val="1600"/>
              </a:spcAft>
              <a:buNone/>
            </a:pPr>
            <a:r>
              <a:t/>
            </a:r>
            <a:endParaRPr/>
          </a:p>
        </p:txBody>
      </p:sp>
      <p:sp>
        <p:nvSpPr>
          <p:cNvPr id="203" name="Google Shape;203;p25"/>
          <p:cNvSpPr txBox="1"/>
          <p:nvPr>
            <p:ph type="title"/>
          </p:nvPr>
        </p:nvSpPr>
        <p:spPr>
          <a:xfrm>
            <a:off x="288550" y="391125"/>
            <a:ext cx="8555700" cy="9546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2400" u="sng"/>
              <a:t>Charting the Unsustainable North Atlantic Financial Boom</a:t>
            </a:r>
            <a:endParaRPr b="1" sz="2400" u="sng"/>
          </a:p>
          <a:p>
            <a:pPr indent="0" lvl="0" marL="0" marR="0" rtl="0" algn="ctr">
              <a:lnSpc>
                <a:spcPct val="100000"/>
              </a:lnSpc>
              <a:spcBef>
                <a:spcPts val="0"/>
              </a:spcBef>
              <a:spcAft>
                <a:spcPts val="0"/>
              </a:spcAft>
              <a:buNone/>
            </a:pPr>
            <a:r>
              <a:rPr b="1" lang="en" sz="1800"/>
              <a:t>The Unwise Overseas Expansion of Core Euro Area Banks</a:t>
            </a:r>
            <a:r>
              <a:rPr b="1" lang="en"/>
              <a:t> </a:t>
            </a:r>
            <a:endParaRPr/>
          </a:p>
        </p:txBody>
      </p:sp>
      <p:pic>
        <p:nvPicPr>
          <p:cNvPr id="204" name="Google Shape;204;p25"/>
          <p:cNvPicPr preferRelativeResize="0"/>
          <p:nvPr/>
        </p:nvPicPr>
        <p:blipFill>
          <a:blip r:embed="rId4">
            <a:alphaModFix/>
          </a:blip>
          <a:stretch>
            <a:fillRect/>
          </a:stretch>
        </p:blipFill>
        <p:spPr>
          <a:xfrm>
            <a:off x="3628650" y="1345725"/>
            <a:ext cx="5176445" cy="3492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229900" y="186625"/>
            <a:ext cx="8404200" cy="9546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2400" u="sng"/>
              <a:t>Charting the Unsustainable North Atlantic Financial Boom</a:t>
            </a:r>
            <a:endParaRPr b="1" sz="2400" u="sng"/>
          </a:p>
          <a:p>
            <a:pPr indent="0" lvl="0" marL="0" marR="0" rtl="0" algn="ctr">
              <a:lnSpc>
                <a:spcPct val="100000"/>
              </a:lnSpc>
              <a:spcBef>
                <a:spcPts val="0"/>
              </a:spcBef>
              <a:spcAft>
                <a:spcPts val="0"/>
              </a:spcAft>
              <a:buNone/>
            </a:pPr>
            <a:r>
              <a:rPr b="1" lang="en" sz="1800"/>
              <a:t>The Changing Face of Securitization</a:t>
            </a:r>
            <a:r>
              <a:rPr i="1" lang="en" sz="1800">
                <a:solidFill>
                  <a:srgbClr val="000000"/>
                </a:solidFill>
                <a:latin typeface="Arial"/>
                <a:ea typeface="Arial"/>
                <a:cs typeface="Arial"/>
                <a:sym typeface="Arial"/>
              </a:rPr>
              <a:t> </a:t>
            </a:r>
            <a:endParaRPr sz="1800"/>
          </a:p>
        </p:txBody>
      </p:sp>
      <p:sp>
        <p:nvSpPr>
          <p:cNvPr id="210" name="Google Shape;210;p26"/>
          <p:cNvSpPr txBox="1"/>
          <p:nvPr>
            <p:ph idx="1" type="body"/>
          </p:nvPr>
        </p:nvSpPr>
        <p:spPr>
          <a:xfrm>
            <a:off x="520300" y="1096338"/>
            <a:ext cx="2986500" cy="2950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800"/>
              </a:spcBef>
              <a:spcAft>
                <a:spcPts val="0"/>
              </a:spcAft>
              <a:buNone/>
            </a:pPr>
            <a:r>
              <a:rPr b="1" lang="en" sz="1400"/>
              <a:t>Takeaways:</a:t>
            </a:r>
            <a:endParaRPr b="1" sz="1400"/>
          </a:p>
          <a:p>
            <a:pPr indent="-317500" lvl="0" marL="457200" marR="0" rtl="0" algn="l">
              <a:lnSpc>
                <a:spcPct val="115000"/>
              </a:lnSpc>
              <a:spcBef>
                <a:spcPts val="800"/>
              </a:spcBef>
              <a:spcAft>
                <a:spcPts val="0"/>
              </a:spcAft>
              <a:buSzPts val="1400"/>
              <a:buChar char="●"/>
            </a:pPr>
            <a:r>
              <a:rPr lang="en" sz="1400"/>
              <a:t>2002 securitizations  were small players in the investment markets</a:t>
            </a:r>
            <a:endParaRPr sz="1400"/>
          </a:p>
          <a:p>
            <a:pPr indent="-317500" lvl="0" marL="457200" marR="0" rtl="0" algn="l">
              <a:lnSpc>
                <a:spcPct val="115000"/>
              </a:lnSpc>
              <a:spcBef>
                <a:spcPts val="0"/>
              </a:spcBef>
              <a:spcAft>
                <a:spcPts val="0"/>
              </a:spcAft>
              <a:buSzPts val="1400"/>
              <a:buChar char="●"/>
            </a:pPr>
            <a:r>
              <a:rPr lang="en" sz="1400"/>
              <a:t>2007 they comprised a quarter of a larger market</a:t>
            </a:r>
            <a:endParaRPr sz="1400"/>
          </a:p>
          <a:p>
            <a:pPr indent="-317500" lvl="0" marL="457200" rtl="0" algn="l">
              <a:spcBef>
                <a:spcPts val="800"/>
              </a:spcBef>
              <a:spcAft>
                <a:spcPts val="0"/>
              </a:spcAft>
              <a:buSzPts val="1400"/>
              <a:buChar char="●"/>
            </a:pPr>
            <a:r>
              <a:rPr lang="en"/>
              <a:t>G</a:t>
            </a:r>
            <a:r>
              <a:rPr lang="en"/>
              <a:t>SEs really didn’t grow. Growth came from the sub-primes.</a:t>
            </a:r>
            <a:endParaRPr sz="1400"/>
          </a:p>
          <a:p>
            <a:pPr indent="0" lvl="0" marL="0" marR="0" rtl="0" algn="l">
              <a:lnSpc>
                <a:spcPct val="115000"/>
              </a:lnSpc>
              <a:spcBef>
                <a:spcPts val="800"/>
              </a:spcBef>
              <a:spcAft>
                <a:spcPts val="0"/>
              </a:spcAft>
              <a:buNone/>
            </a:pPr>
            <a:r>
              <a:rPr b="1" lang="en" sz="1400"/>
              <a:t>Why is it important? </a:t>
            </a:r>
            <a:endParaRPr b="1" sz="1400"/>
          </a:p>
          <a:p>
            <a:pPr indent="0" lvl="0" marL="0" marR="0" rtl="0" algn="l">
              <a:lnSpc>
                <a:spcPct val="115000"/>
              </a:lnSpc>
              <a:spcBef>
                <a:spcPts val="800"/>
              </a:spcBef>
              <a:spcAft>
                <a:spcPts val="0"/>
              </a:spcAft>
              <a:buNone/>
            </a:pPr>
            <a:r>
              <a:rPr lang="en"/>
              <a:t>This type of rapid growth included a </a:t>
            </a:r>
            <a:r>
              <a:rPr lang="en"/>
              <a:t>larger role for shadow banking which absorbed securitized assets. More risky, less regulated assets! </a:t>
            </a:r>
            <a:endParaRPr sz="1400"/>
          </a:p>
          <a:p>
            <a:pPr indent="0" lvl="0" marL="0" marR="0" rtl="0" algn="ctr">
              <a:lnSpc>
                <a:spcPct val="100000"/>
              </a:lnSpc>
              <a:spcBef>
                <a:spcPts val="0"/>
              </a:spcBef>
              <a:spcAft>
                <a:spcPts val="0"/>
              </a:spcAft>
              <a:buNone/>
            </a:pPr>
            <a:r>
              <a:t/>
            </a:r>
            <a:endParaRPr b="1" sz="2400" u="sng">
              <a:solidFill>
                <a:schemeClr val="lt1"/>
              </a:solidFill>
              <a:latin typeface="Nunito"/>
              <a:ea typeface="Nunito"/>
              <a:cs typeface="Nunito"/>
              <a:sym typeface="Nunito"/>
            </a:endParaRPr>
          </a:p>
        </p:txBody>
      </p:sp>
      <p:pic>
        <p:nvPicPr>
          <p:cNvPr id="211" name="Google Shape;211;p26"/>
          <p:cNvPicPr preferRelativeResize="0"/>
          <p:nvPr/>
        </p:nvPicPr>
        <p:blipFill>
          <a:blip r:embed="rId3">
            <a:alphaModFix/>
          </a:blip>
          <a:stretch>
            <a:fillRect/>
          </a:stretch>
        </p:blipFill>
        <p:spPr>
          <a:xfrm>
            <a:off x="3600625" y="1295225"/>
            <a:ext cx="5033476" cy="3431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380700" y="355075"/>
            <a:ext cx="83826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t>Charting the Unsustainable North Atlantic Financial Boom</a:t>
            </a:r>
            <a:endParaRPr b="1" sz="2400" u="sng"/>
          </a:p>
          <a:p>
            <a:pPr indent="0" lvl="0" marL="0" rtl="0" algn="ctr">
              <a:spcBef>
                <a:spcPts val="0"/>
              </a:spcBef>
              <a:spcAft>
                <a:spcPts val="0"/>
              </a:spcAft>
              <a:buNone/>
            </a:pPr>
            <a:r>
              <a:rPr b="1" lang="en" sz="1800"/>
              <a:t>The Changing Face of Securitization</a:t>
            </a:r>
            <a:r>
              <a:rPr i="1" lang="en" sz="1800">
                <a:solidFill>
                  <a:srgbClr val="000000"/>
                </a:solidFill>
                <a:latin typeface="Arial"/>
                <a:ea typeface="Arial"/>
                <a:cs typeface="Arial"/>
                <a:sym typeface="Arial"/>
              </a:rPr>
              <a:t> </a:t>
            </a:r>
            <a:endParaRPr/>
          </a:p>
        </p:txBody>
      </p:sp>
      <p:sp>
        <p:nvSpPr>
          <p:cNvPr id="217" name="Google Shape;217;p27"/>
          <p:cNvSpPr txBox="1"/>
          <p:nvPr>
            <p:ph idx="1" type="body"/>
          </p:nvPr>
        </p:nvSpPr>
        <p:spPr>
          <a:xfrm>
            <a:off x="418375" y="1381525"/>
            <a:ext cx="2863800" cy="34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000000"/>
                </a:solidFill>
              </a:rPr>
              <a:t>Takeaways: </a:t>
            </a:r>
            <a:endParaRPr b="1"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At the peak in 2007 the assets of the three national banks + investment banks were almost as large as US output.</a:t>
            </a:r>
            <a:endParaRPr sz="1400">
              <a:solidFill>
                <a:srgbClr val="000000"/>
              </a:solidFill>
            </a:endParaRPr>
          </a:p>
          <a:p>
            <a:pPr indent="0" lvl="0" marL="0" rtl="0" algn="l">
              <a:spcBef>
                <a:spcPts val="0"/>
              </a:spcBef>
              <a:spcAft>
                <a:spcPts val="0"/>
              </a:spcAft>
              <a:buNone/>
            </a:pPr>
            <a:r>
              <a:t/>
            </a:r>
            <a:endParaRPr b="1" sz="1400">
              <a:solidFill>
                <a:srgbClr val="000000"/>
              </a:solidFill>
            </a:endParaRPr>
          </a:p>
          <a:p>
            <a:pPr indent="0" lvl="0" marL="0" rtl="0" algn="l">
              <a:spcBef>
                <a:spcPts val="0"/>
              </a:spcBef>
              <a:spcAft>
                <a:spcPts val="0"/>
              </a:spcAft>
              <a:buNone/>
            </a:pPr>
            <a:r>
              <a:rPr b="1" lang="en" sz="1400">
                <a:solidFill>
                  <a:srgbClr val="000000"/>
                </a:solidFill>
              </a:rPr>
              <a:t>Why is this </a:t>
            </a:r>
            <a:r>
              <a:rPr b="1" lang="en" sz="1400">
                <a:solidFill>
                  <a:srgbClr val="000000"/>
                </a:solidFill>
              </a:rPr>
              <a:t>important</a:t>
            </a:r>
            <a:r>
              <a:rPr b="1" lang="en" sz="1400">
                <a:solidFill>
                  <a:srgbClr val="000000"/>
                </a:solidFill>
              </a:rPr>
              <a:t>? </a:t>
            </a:r>
            <a:endParaRPr b="1"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Remember the “too big to fail” or “too big to regulate” idea? If 3 national banks + </a:t>
            </a:r>
            <a:r>
              <a:rPr lang="en" sz="1400">
                <a:solidFill>
                  <a:srgbClr val="000000"/>
                </a:solidFill>
              </a:rPr>
              <a:t>investment</a:t>
            </a:r>
            <a:r>
              <a:rPr lang="en" sz="1400">
                <a:solidFill>
                  <a:srgbClr val="000000"/>
                </a:solidFill>
              </a:rPr>
              <a:t> banks can make up almost 90% of US GDP, how can we allow them to fail?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1600"/>
              </a:spcAft>
              <a:buNone/>
            </a:pPr>
            <a:r>
              <a:t/>
            </a:r>
            <a:endParaRPr/>
          </a:p>
        </p:txBody>
      </p:sp>
      <p:pic>
        <p:nvPicPr>
          <p:cNvPr id="218" name="Google Shape;218;p27"/>
          <p:cNvPicPr preferRelativeResize="0"/>
          <p:nvPr/>
        </p:nvPicPr>
        <p:blipFill>
          <a:blip r:embed="rId4">
            <a:alphaModFix/>
          </a:blip>
          <a:stretch>
            <a:fillRect/>
          </a:stretch>
        </p:blipFill>
        <p:spPr>
          <a:xfrm>
            <a:off x="3448100" y="1309663"/>
            <a:ext cx="5463224" cy="3225582"/>
          </a:xfrm>
          <a:prstGeom prst="rect">
            <a:avLst/>
          </a:prstGeom>
          <a:noFill/>
          <a:ln>
            <a:noFill/>
          </a:ln>
        </p:spPr>
      </p:pic>
      <p:sp>
        <p:nvSpPr>
          <p:cNvPr id="219" name="Google Shape;219;p27"/>
          <p:cNvSpPr txBox="1"/>
          <p:nvPr/>
        </p:nvSpPr>
        <p:spPr>
          <a:xfrm>
            <a:off x="3527975" y="4428450"/>
            <a:ext cx="5666100" cy="55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400"/>
              </a:spcBef>
              <a:spcAft>
                <a:spcPts val="0"/>
              </a:spcAft>
              <a:buNone/>
            </a:pPr>
            <a:r>
              <a:rPr lang="en" sz="1000"/>
              <a:t>*</a:t>
            </a:r>
            <a:r>
              <a:rPr lang="en" sz="1000">
                <a:latin typeface="Calibri"/>
                <a:ea typeface="Calibri"/>
                <a:cs typeface="Calibri"/>
                <a:sym typeface="Calibri"/>
              </a:rPr>
              <a:t>Inv</a:t>
            </a:r>
            <a:r>
              <a:rPr lang="en" sz="1000">
                <a:latin typeface="Calibri"/>
                <a:ea typeface="Calibri"/>
                <a:cs typeface="Calibri"/>
                <a:sym typeface="Calibri"/>
              </a:rPr>
              <a:t>estment Banks= Morgan Stanley, Goldman Sachs, Merrill Lynch, Lehman Brothers, and Bear Sterns</a:t>
            </a:r>
            <a:endParaRPr sz="1000">
              <a:latin typeface="Calibri"/>
              <a:ea typeface="Calibri"/>
              <a:cs typeface="Calibri"/>
              <a:sym typeface="Calibri"/>
            </a:endParaRPr>
          </a:p>
          <a:p>
            <a:pPr indent="0" lvl="0" marL="0" rtl="0" algn="l">
              <a:lnSpc>
                <a:spcPct val="115000"/>
              </a:lnSpc>
              <a:spcBef>
                <a:spcPts val="400"/>
              </a:spcBef>
              <a:spcAft>
                <a:spcPts val="0"/>
              </a:spcAft>
              <a:buNone/>
            </a:pPr>
            <a:r>
              <a:rPr lang="en" sz="1000"/>
              <a:t>*</a:t>
            </a:r>
            <a:r>
              <a:rPr lang="en" sz="1000">
                <a:latin typeface="Calibri"/>
                <a:ea typeface="Calibri"/>
                <a:cs typeface="Calibri"/>
                <a:sym typeface="Calibri"/>
              </a:rPr>
              <a:t>3 regulated nations banks= Citi, JP Morgan Chase, Bank of America.</a:t>
            </a:r>
            <a:endParaRPr sz="1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425625" y="434400"/>
            <a:ext cx="84765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t>Charting the Unsustainable North Atlantic Financial Boom</a:t>
            </a:r>
            <a:endParaRPr b="1" sz="2400" u="sng"/>
          </a:p>
          <a:p>
            <a:pPr indent="0" lvl="0" marL="0" rtl="0" algn="ctr">
              <a:spcBef>
                <a:spcPts val="0"/>
              </a:spcBef>
              <a:spcAft>
                <a:spcPts val="0"/>
              </a:spcAft>
              <a:buNone/>
            </a:pPr>
            <a:r>
              <a:rPr b="1" lang="en" sz="1800"/>
              <a:t>The Changing Face of Securitization</a:t>
            </a:r>
            <a:r>
              <a:rPr i="1" lang="en" sz="1800">
                <a:solidFill>
                  <a:srgbClr val="000000"/>
                </a:solidFill>
                <a:latin typeface="Arial"/>
                <a:ea typeface="Arial"/>
                <a:cs typeface="Arial"/>
                <a:sym typeface="Arial"/>
              </a:rPr>
              <a:t> </a:t>
            </a:r>
            <a:endParaRPr/>
          </a:p>
        </p:txBody>
      </p:sp>
      <p:sp>
        <p:nvSpPr>
          <p:cNvPr id="225" name="Google Shape;225;p28"/>
          <p:cNvSpPr txBox="1"/>
          <p:nvPr>
            <p:ph idx="1" type="body"/>
          </p:nvPr>
        </p:nvSpPr>
        <p:spPr>
          <a:xfrm>
            <a:off x="259700" y="1179800"/>
            <a:ext cx="3513300" cy="35166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400"/>
              <a:t>Takeaways</a:t>
            </a:r>
            <a:r>
              <a:rPr b="1" lang="en" sz="1400"/>
              <a:t>: </a:t>
            </a:r>
            <a:endParaRPr b="1" sz="1400"/>
          </a:p>
          <a:p>
            <a:pPr indent="-317500" lvl="0" marL="457200" marR="0" rtl="0" algn="l">
              <a:lnSpc>
                <a:spcPct val="100000"/>
              </a:lnSpc>
              <a:spcBef>
                <a:spcPts val="1600"/>
              </a:spcBef>
              <a:spcAft>
                <a:spcPts val="0"/>
              </a:spcAft>
              <a:buSzPts val="1400"/>
              <a:buChar char="●"/>
            </a:pPr>
            <a:r>
              <a:rPr lang="en" sz="1400"/>
              <a:t>Across the 26 largest US-owned financial institutions,  3 of 4 lowest capital ratios were associated with investment banks that subsequently failed or had to be rescued (Bear Sterns, Merill Lynch and Lehman Brothers)</a:t>
            </a:r>
            <a:endParaRPr sz="1400"/>
          </a:p>
          <a:p>
            <a:pPr indent="0" lvl="0" marL="0" marR="0" rtl="0" algn="l">
              <a:lnSpc>
                <a:spcPct val="100000"/>
              </a:lnSpc>
              <a:spcBef>
                <a:spcPts val="1600"/>
              </a:spcBef>
              <a:spcAft>
                <a:spcPts val="0"/>
              </a:spcAft>
              <a:buNone/>
            </a:pPr>
            <a:r>
              <a:rPr b="1" lang="en" sz="1400"/>
              <a:t>Why is </a:t>
            </a:r>
            <a:r>
              <a:rPr b="1" lang="en" sz="1400"/>
              <a:t>this</a:t>
            </a:r>
            <a:r>
              <a:rPr b="1" lang="en" sz="1400"/>
              <a:t> important? </a:t>
            </a:r>
            <a:endParaRPr b="1" sz="1400"/>
          </a:p>
          <a:p>
            <a:pPr indent="-317500" lvl="0" marL="457200" marR="0" rtl="0" algn="l">
              <a:lnSpc>
                <a:spcPct val="100000"/>
              </a:lnSpc>
              <a:spcBef>
                <a:spcPts val="1600"/>
              </a:spcBef>
              <a:spcAft>
                <a:spcPts val="0"/>
              </a:spcAft>
              <a:buSzPts val="1400"/>
              <a:buChar char="●"/>
            </a:pPr>
            <a:r>
              <a:rPr lang="en" sz="1400"/>
              <a:t>P</a:t>
            </a:r>
            <a:r>
              <a:rPr lang="en" sz="1400"/>
              <a:t>roves the authors point, the thinner the capital buffers the more likely it was that a bank would fail. </a:t>
            </a:r>
            <a:endParaRPr sz="1400"/>
          </a:p>
          <a:p>
            <a:pPr indent="0" lvl="0" marL="0" rtl="0" algn="l">
              <a:spcBef>
                <a:spcPts val="1600"/>
              </a:spcBef>
              <a:spcAft>
                <a:spcPts val="1600"/>
              </a:spcAft>
              <a:buNone/>
            </a:pPr>
            <a:r>
              <a:t/>
            </a:r>
            <a:endParaRPr/>
          </a:p>
        </p:txBody>
      </p:sp>
      <p:pic>
        <p:nvPicPr>
          <p:cNvPr id="226" name="Google Shape;226;p28"/>
          <p:cNvPicPr preferRelativeResize="0"/>
          <p:nvPr/>
        </p:nvPicPr>
        <p:blipFill>
          <a:blip r:embed="rId3">
            <a:alphaModFix/>
          </a:blip>
          <a:stretch>
            <a:fillRect/>
          </a:stretch>
        </p:blipFill>
        <p:spPr>
          <a:xfrm>
            <a:off x="4004675" y="1288925"/>
            <a:ext cx="4750542" cy="3449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247200" y="535400"/>
            <a:ext cx="86496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t>Charting the Unsustainable North Atlantic Financial Boom</a:t>
            </a:r>
            <a:endParaRPr b="1" sz="1800"/>
          </a:p>
          <a:p>
            <a:pPr indent="0" lvl="0" marL="0" rtl="0" algn="ctr">
              <a:spcBef>
                <a:spcPts val="0"/>
              </a:spcBef>
              <a:spcAft>
                <a:spcPts val="0"/>
              </a:spcAft>
              <a:buNone/>
            </a:pPr>
            <a:r>
              <a:rPr b="1" lang="en" sz="1800"/>
              <a:t>Was the Behavior of the US and the European Banking Systems Typical?</a:t>
            </a:r>
            <a:endParaRPr/>
          </a:p>
        </p:txBody>
      </p:sp>
      <p:sp>
        <p:nvSpPr>
          <p:cNvPr id="232" name="Google Shape;232;p29"/>
          <p:cNvSpPr txBox="1"/>
          <p:nvPr>
            <p:ph idx="1" type="body"/>
          </p:nvPr>
        </p:nvSpPr>
        <p:spPr>
          <a:xfrm>
            <a:off x="197975" y="1319825"/>
            <a:ext cx="4130100" cy="3477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t>Takeaways</a:t>
            </a:r>
            <a:r>
              <a:rPr b="1" lang="en"/>
              <a:t>: </a:t>
            </a:r>
            <a:endParaRPr b="1"/>
          </a:p>
          <a:p>
            <a:pPr indent="-311150" lvl="0" marL="457200" rtl="0" algn="l">
              <a:lnSpc>
                <a:spcPct val="100000"/>
              </a:lnSpc>
              <a:spcBef>
                <a:spcPts val="1600"/>
              </a:spcBef>
              <a:spcAft>
                <a:spcPts val="0"/>
              </a:spcAft>
              <a:buSzPts val="1300"/>
              <a:buChar char="●"/>
            </a:pPr>
            <a:r>
              <a:rPr lang="en"/>
              <a:t>Canada and Japan were dominated by commercial banks, this shows them remaining relatively stable.</a:t>
            </a:r>
            <a:endParaRPr/>
          </a:p>
          <a:p>
            <a:pPr indent="-311150" lvl="0" marL="457200" rtl="0" algn="l">
              <a:spcBef>
                <a:spcPts val="0"/>
              </a:spcBef>
              <a:spcAft>
                <a:spcPts val="0"/>
              </a:spcAft>
              <a:buSzPts val="1300"/>
              <a:buChar char="●"/>
            </a:pPr>
            <a:r>
              <a:rPr lang="en"/>
              <a:t>Australian banking system, had a universal bank model and did expand over the boom of the 2000s and suffered a wholesale funding run over.</a:t>
            </a:r>
            <a:endParaRPr/>
          </a:p>
          <a:p>
            <a:pPr indent="0" lvl="0" marL="457200" rtl="0" algn="l">
              <a:spcBef>
                <a:spcPts val="0"/>
              </a:spcBef>
              <a:spcAft>
                <a:spcPts val="0"/>
              </a:spcAft>
              <a:buNone/>
            </a:pPr>
            <a:r>
              <a:t/>
            </a:r>
            <a:endParaRPr/>
          </a:p>
          <a:p>
            <a:pPr indent="0" lvl="0" marL="0" rtl="0" algn="l">
              <a:spcBef>
                <a:spcPts val="0"/>
              </a:spcBef>
              <a:spcAft>
                <a:spcPts val="0"/>
              </a:spcAft>
              <a:buNone/>
            </a:pPr>
            <a:r>
              <a:rPr b="1" lang="en"/>
              <a:t>Why is this important? </a:t>
            </a:r>
            <a:endParaRPr b="1"/>
          </a:p>
          <a:p>
            <a:pPr indent="-311150" lvl="0" marL="457200" rtl="0" algn="l">
              <a:spcBef>
                <a:spcPts val="0"/>
              </a:spcBef>
              <a:spcAft>
                <a:spcPts val="0"/>
              </a:spcAft>
              <a:buSzPts val="1300"/>
              <a:buChar char="●"/>
            </a:pPr>
            <a:r>
              <a:rPr lang="en"/>
              <a:t>Leads us into the author’s conclusion that th</a:t>
            </a:r>
            <a:r>
              <a:rPr lang="en"/>
              <a:t>e major drivers of the expansion of the Euro banks were the universal banking model and overexpansion from lax oversight due to regulatory competition. Main driver was not Basel 2.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1600"/>
              </a:spcAft>
              <a:buNone/>
            </a:pPr>
            <a:r>
              <a:t/>
            </a:r>
            <a:endParaRPr/>
          </a:p>
        </p:txBody>
      </p:sp>
      <p:pic>
        <p:nvPicPr>
          <p:cNvPr id="233" name="Google Shape;233;p29"/>
          <p:cNvPicPr preferRelativeResize="0"/>
          <p:nvPr/>
        </p:nvPicPr>
        <p:blipFill>
          <a:blip r:embed="rId3">
            <a:alphaModFix/>
          </a:blip>
          <a:stretch>
            <a:fillRect/>
          </a:stretch>
        </p:blipFill>
        <p:spPr>
          <a:xfrm>
            <a:off x="4328225" y="1595550"/>
            <a:ext cx="4568574" cy="2997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326700" y="319850"/>
            <a:ext cx="84906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t>Charting the North Atlantic Boom and Bust</a:t>
            </a:r>
            <a:endParaRPr b="1" sz="1800"/>
          </a:p>
          <a:p>
            <a:pPr indent="0" lvl="0" marL="0" rtl="0" algn="ctr">
              <a:spcBef>
                <a:spcPts val="0"/>
              </a:spcBef>
              <a:spcAft>
                <a:spcPts val="0"/>
              </a:spcAft>
              <a:buNone/>
            </a:pPr>
            <a:r>
              <a:rPr b="1" i="1" lang="en" sz="1800"/>
              <a:t>The Similar Cycles of Aggregate Spending on the Both Sides of Atlantic</a:t>
            </a:r>
            <a:endParaRPr b="1" i="1" sz="1800"/>
          </a:p>
        </p:txBody>
      </p:sp>
      <p:sp>
        <p:nvSpPr>
          <p:cNvPr id="239" name="Google Shape;239;p30"/>
          <p:cNvSpPr txBox="1"/>
          <p:nvPr>
            <p:ph idx="1" type="body"/>
          </p:nvPr>
        </p:nvSpPr>
        <p:spPr>
          <a:xfrm>
            <a:off x="819150" y="19644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0" name="Google Shape;240;p30"/>
          <p:cNvPicPr preferRelativeResize="0"/>
          <p:nvPr/>
        </p:nvPicPr>
        <p:blipFill rotWithShape="1">
          <a:blip r:embed="rId3">
            <a:alphaModFix/>
          </a:blip>
          <a:srcRect b="0" l="3688" r="0" t="0"/>
          <a:stretch/>
        </p:blipFill>
        <p:spPr>
          <a:xfrm>
            <a:off x="219075" y="1408575"/>
            <a:ext cx="4281526" cy="2610150"/>
          </a:xfrm>
          <a:prstGeom prst="rect">
            <a:avLst/>
          </a:prstGeom>
          <a:noFill/>
          <a:ln>
            <a:noFill/>
          </a:ln>
        </p:spPr>
      </p:pic>
      <p:pic>
        <p:nvPicPr>
          <p:cNvPr id="241" name="Google Shape;241;p30"/>
          <p:cNvPicPr preferRelativeResize="0"/>
          <p:nvPr/>
        </p:nvPicPr>
        <p:blipFill>
          <a:blip r:embed="rId4">
            <a:alphaModFix/>
          </a:blip>
          <a:stretch>
            <a:fillRect/>
          </a:stretch>
        </p:blipFill>
        <p:spPr>
          <a:xfrm>
            <a:off x="4500600" y="1408575"/>
            <a:ext cx="4359125" cy="28939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221550" y="319850"/>
            <a:ext cx="87009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latin typeface="Arial"/>
                <a:ea typeface="Arial"/>
                <a:cs typeface="Arial"/>
                <a:sym typeface="Arial"/>
              </a:rPr>
              <a:t>Charting the North Atlantic Boom and Bust</a:t>
            </a:r>
            <a:endParaRPr b="1" sz="1800">
              <a:latin typeface="Arial"/>
              <a:ea typeface="Arial"/>
              <a:cs typeface="Arial"/>
              <a:sym typeface="Arial"/>
            </a:endParaRPr>
          </a:p>
          <a:p>
            <a:pPr indent="0" lvl="0" marL="0" rtl="0" algn="ctr">
              <a:spcBef>
                <a:spcPts val="0"/>
              </a:spcBef>
              <a:spcAft>
                <a:spcPts val="0"/>
              </a:spcAft>
              <a:buNone/>
            </a:pPr>
            <a:r>
              <a:rPr b="1" i="1" lang="en" sz="1800">
                <a:latin typeface="Arial"/>
                <a:ea typeface="Arial"/>
                <a:cs typeface="Arial"/>
                <a:sym typeface="Arial"/>
              </a:rPr>
              <a:t>Lower Funding Cost Led to Booms in Investment</a:t>
            </a:r>
            <a:endParaRPr b="1" i="1" sz="1800">
              <a:latin typeface="Arial"/>
              <a:ea typeface="Arial"/>
              <a:cs typeface="Arial"/>
              <a:sym typeface="Arial"/>
            </a:endParaRPr>
          </a:p>
          <a:p>
            <a:pPr indent="0" lvl="0" marL="0" rtl="0" algn="l">
              <a:spcBef>
                <a:spcPts val="0"/>
              </a:spcBef>
              <a:spcAft>
                <a:spcPts val="0"/>
              </a:spcAft>
              <a:buNone/>
            </a:pPr>
            <a:r>
              <a:t/>
            </a:r>
            <a:endParaRPr/>
          </a:p>
        </p:txBody>
      </p:sp>
      <p:sp>
        <p:nvSpPr>
          <p:cNvPr id="247" name="Google Shape;247;p31"/>
          <p:cNvSpPr txBox="1"/>
          <p:nvPr>
            <p:ph idx="1" type="body"/>
          </p:nvPr>
        </p:nvSpPr>
        <p:spPr>
          <a:xfrm>
            <a:off x="749050" y="1990725"/>
            <a:ext cx="27963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Euro area financial boom occured in the Periphery while the much of the lending capacity were concentrated in the the Core. </a:t>
            </a:r>
            <a:endParaRPr/>
          </a:p>
          <a:p>
            <a:pPr indent="0" lvl="0" marL="0" rtl="0" algn="l">
              <a:spcBef>
                <a:spcPts val="1600"/>
              </a:spcBef>
              <a:spcAft>
                <a:spcPts val="1600"/>
              </a:spcAft>
              <a:buNone/>
            </a:pPr>
            <a:r>
              <a:rPr lang="en"/>
              <a:t>The spending boom in the Periphery was sparked by the rapid fall in long-term interest rates, as entering EMU reduced risk premiums. </a:t>
            </a:r>
            <a:endParaRPr/>
          </a:p>
        </p:txBody>
      </p:sp>
      <p:pic>
        <p:nvPicPr>
          <p:cNvPr id="248" name="Google Shape;248;p31"/>
          <p:cNvPicPr preferRelativeResize="0"/>
          <p:nvPr/>
        </p:nvPicPr>
        <p:blipFill>
          <a:blip r:embed="rId3">
            <a:alphaModFix/>
          </a:blip>
          <a:stretch>
            <a:fillRect/>
          </a:stretch>
        </p:blipFill>
        <p:spPr>
          <a:xfrm>
            <a:off x="3615350" y="1209175"/>
            <a:ext cx="4551150" cy="3632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idx="1" type="body"/>
          </p:nvPr>
        </p:nvSpPr>
        <p:spPr>
          <a:xfrm>
            <a:off x="819150" y="962325"/>
            <a:ext cx="7505700" cy="3476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From 1980 through 2002 the North Atlantic financial system was gradually getting worse. </a:t>
            </a:r>
            <a:endParaRPr/>
          </a:p>
          <a:p>
            <a:pPr indent="-311150" lvl="0" marL="457200" rtl="0" algn="l">
              <a:spcBef>
                <a:spcPts val="0"/>
              </a:spcBef>
              <a:spcAft>
                <a:spcPts val="0"/>
              </a:spcAft>
              <a:buSzPts val="1300"/>
              <a:buChar char="●"/>
            </a:pPr>
            <a:r>
              <a:rPr lang="en"/>
              <a:t>US -&gt; Boom in shadow banking and house price inflation</a:t>
            </a:r>
            <a:endParaRPr/>
          </a:p>
          <a:p>
            <a:pPr indent="-311150" lvl="0" marL="457200" rtl="0" algn="l">
              <a:spcBef>
                <a:spcPts val="0"/>
              </a:spcBef>
              <a:spcAft>
                <a:spcPts val="0"/>
              </a:spcAft>
              <a:buSzPts val="1300"/>
              <a:buChar char="●"/>
            </a:pPr>
            <a:r>
              <a:rPr lang="en"/>
              <a:t>Euro Area -&gt; Boom in lending by their banks due to inadequate regulation and supervision</a:t>
            </a:r>
            <a:endParaRPr/>
          </a:p>
        </p:txBody>
      </p:sp>
      <p:pic>
        <p:nvPicPr>
          <p:cNvPr id="135" name="Google Shape;135;p14"/>
          <p:cNvPicPr preferRelativeResize="0"/>
          <p:nvPr/>
        </p:nvPicPr>
        <p:blipFill>
          <a:blip r:embed="rId3">
            <a:alphaModFix/>
          </a:blip>
          <a:stretch>
            <a:fillRect/>
          </a:stretch>
        </p:blipFill>
        <p:spPr>
          <a:xfrm>
            <a:off x="2145875" y="1869450"/>
            <a:ext cx="4269650" cy="2502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819150" y="2381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latin typeface="Arial"/>
                <a:ea typeface="Arial"/>
                <a:cs typeface="Arial"/>
                <a:sym typeface="Arial"/>
              </a:rPr>
              <a:t>Charting the North Atlantic Boom and Bust</a:t>
            </a:r>
            <a:endParaRPr b="1" sz="1800">
              <a:latin typeface="Arial"/>
              <a:ea typeface="Arial"/>
              <a:cs typeface="Arial"/>
              <a:sym typeface="Arial"/>
            </a:endParaRPr>
          </a:p>
          <a:p>
            <a:pPr indent="0" lvl="0" marL="0" rtl="0" algn="ctr">
              <a:spcBef>
                <a:spcPts val="0"/>
              </a:spcBef>
              <a:spcAft>
                <a:spcPts val="0"/>
              </a:spcAft>
              <a:buNone/>
            </a:pPr>
            <a:r>
              <a:rPr b="1" i="1" lang="en" sz="1800">
                <a:latin typeface="Arial"/>
                <a:ea typeface="Arial"/>
                <a:cs typeface="Arial"/>
                <a:sym typeface="Arial"/>
              </a:rPr>
              <a:t>Investment Flows into Housing</a:t>
            </a:r>
            <a:endParaRPr/>
          </a:p>
        </p:txBody>
      </p:sp>
      <p:pic>
        <p:nvPicPr>
          <p:cNvPr id="254" name="Google Shape;254;p32"/>
          <p:cNvPicPr preferRelativeResize="0"/>
          <p:nvPr/>
        </p:nvPicPr>
        <p:blipFill>
          <a:blip r:embed="rId3">
            <a:alphaModFix/>
          </a:blip>
          <a:stretch>
            <a:fillRect/>
          </a:stretch>
        </p:blipFill>
        <p:spPr>
          <a:xfrm>
            <a:off x="292625" y="1072800"/>
            <a:ext cx="4176175" cy="2033650"/>
          </a:xfrm>
          <a:prstGeom prst="rect">
            <a:avLst/>
          </a:prstGeom>
          <a:noFill/>
          <a:ln>
            <a:noFill/>
          </a:ln>
        </p:spPr>
      </p:pic>
      <p:pic>
        <p:nvPicPr>
          <p:cNvPr id="255" name="Google Shape;255;p32"/>
          <p:cNvPicPr preferRelativeResize="0"/>
          <p:nvPr/>
        </p:nvPicPr>
        <p:blipFill rotWithShape="1">
          <a:blip r:embed="rId4">
            <a:alphaModFix/>
          </a:blip>
          <a:srcRect b="10354" l="0" r="4580" t="0"/>
          <a:stretch/>
        </p:blipFill>
        <p:spPr>
          <a:xfrm>
            <a:off x="4836825" y="1072800"/>
            <a:ext cx="4083276" cy="1971075"/>
          </a:xfrm>
          <a:prstGeom prst="rect">
            <a:avLst/>
          </a:prstGeom>
          <a:noFill/>
          <a:ln>
            <a:noFill/>
          </a:ln>
        </p:spPr>
      </p:pic>
      <p:pic>
        <p:nvPicPr>
          <p:cNvPr id="256" name="Google Shape;256;p32"/>
          <p:cNvPicPr preferRelativeResize="0"/>
          <p:nvPr/>
        </p:nvPicPr>
        <p:blipFill rotWithShape="1">
          <a:blip r:embed="rId5">
            <a:alphaModFix/>
          </a:blip>
          <a:srcRect b="10448" l="1890" r="3088" t="1522"/>
          <a:stretch/>
        </p:blipFill>
        <p:spPr>
          <a:xfrm>
            <a:off x="292625" y="2689275"/>
            <a:ext cx="4176175" cy="2077450"/>
          </a:xfrm>
          <a:prstGeom prst="rect">
            <a:avLst/>
          </a:prstGeom>
          <a:noFill/>
          <a:ln>
            <a:noFill/>
          </a:ln>
        </p:spPr>
      </p:pic>
      <p:pic>
        <p:nvPicPr>
          <p:cNvPr id="257" name="Google Shape;257;p32"/>
          <p:cNvPicPr preferRelativeResize="0"/>
          <p:nvPr/>
        </p:nvPicPr>
        <p:blipFill rotWithShape="1">
          <a:blip r:embed="rId6">
            <a:alphaModFix/>
          </a:blip>
          <a:srcRect b="8276" l="3316" r="4296" t="7781"/>
          <a:stretch/>
        </p:blipFill>
        <p:spPr>
          <a:xfrm>
            <a:off x="4880625" y="2803175"/>
            <a:ext cx="4039475" cy="2033650"/>
          </a:xfrm>
          <a:prstGeom prst="rect">
            <a:avLst/>
          </a:prstGeom>
          <a:noFill/>
          <a:ln>
            <a:noFill/>
          </a:ln>
        </p:spPr>
      </p:pic>
      <p:sp>
        <p:nvSpPr>
          <p:cNvPr id="258" name="Google Shape;258;p32"/>
          <p:cNvSpPr txBox="1"/>
          <p:nvPr/>
        </p:nvSpPr>
        <p:spPr>
          <a:xfrm>
            <a:off x="4332050" y="1192688"/>
            <a:ext cx="666600" cy="17313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i="1" lang="en">
                <a:solidFill>
                  <a:srgbClr val="980000"/>
                </a:solidFill>
              </a:rPr>
              <a:t>-EU-</a:t>
            </a:r>
            <a:endParaRPr b="1" i="1">
              <a:solidFill>
                <a:srgbClr val="980000"/>
              </a:solidFill>
            </a:endParaRPr>
          </a:p>
          <a:p>
            <a:pPr indent="0" lvl="0" marL="0" rtl="0" algn="l">
              <a:lnSpc>
                <a:spcPct val="115000"/>
              </a:lnSpc>
              <a:spcBef>
                <a:spcPts val="0"/>
              </a:spcBef>
              <a:spcAft>
                <a:spcPts val="0"/>
              </a:spcAft>
              <a:buNone/>
            </a:pPr>
            <a:r>
              <a:t/>
            </a:r>
            <a:endParaRPr b="1" i="1" sz="1800">
              <a:solidFill>
                <a:srgbClr val="AF7B51"/>
              </a:solidFill>
            </a:endParaRPr>
          </a:p>
        </p:txBody>
      </p:sp>
      <p:sp>
        <p:nvSpPr>
          <p:cNvPr id="259" name="Google Shape;259;p32"/>
          <p:cNvSpPr txBox="1"/>
          <p:nvPr/>
        </p:nvSpPr>
        <p:spPr>
          <a:xfrm>
            <a:off x="4332050" y="2954338"/>
            <a:ext cx="666600" cy="17313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i="1" lang="en">
                <a:solidFill>
                  <a:srgbClr val="980000"/>
                </a:solidFill>
              </a:rPr>
              <a:t>-US-</a:t>
            </a:r>
            <a:endParaRPr b="1" i="1">
              <a:solidFill>
                <a:srgbClr val="980000"/>
              </a:solidFill>
            </a:endParaRPr>
          </a:p>
          <a:p>
            <a:pPr indent="0" lvl="0" marL="0" rtl="0" algn="l">
              <a:lnSpc>
                <a:spcPct val="115000"/>
              </a:lnSpc>
              <a:spcBef>
                <a:spcPts val="0"/>
              </a:spcBef>
              <a:spcAft>
                <a:spcPts val="0"/>
              </a:spcAft>
              <a:buNone/>
            </a:pPr>
            <a:r>
              <a:t/>
            </a:r>
            <a:endParaRPr b="1" i="1" sz="1800">
              <a:solidFill>
                <a:srgbClr val="AF7B5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819150" y="2673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latin typeface="Arial"/>
                <a:ea typeface="Arial"/>
                <a:cs typeface="Arial"/>
                <a:sym typeface="Arial"/>
              </a:rPr>
              <a:t>Charting the North Atlantic Boom and Bust</a:t>
            </a:r>
            <a:endParaRPr b="1" sz="1800">
              <a:latin typeface="Arial"/>
              <a:ea typeface="Arial"/>
              <a:cs typeface="Arial"/>
              <a:sym typeface="Arial"/>
            </a:endParaRPr>
          </a:p>
          <a:p>
            <a:pPr indent="0" lvl="0" marL="0" rtl="0" algn="ctr">
              <a:spcBef>
                <a:spcPts val="0"/>
              </a:spcBef>
              <a:spcAft>
                <a:spcPts val="0"/>
              </a:spcAft>
              <a:buNone/>
            </a:pPr>
            <a:r>
              <a:rPr b="1" i="1" lang="en" sz="1800">
                <a:latin typeface="Arial"/>
                <a:ea typeface="Arial"/>
                <a:cs typeface="Arial"/>
                <a:sym typeface="Arial"/>
              </a:rPr>
              <a:t>Similar Booming Housing Prices on the Both Side of Atlantic</a:t>
            </a:r>
            <a:endParaRPr/>
          </a:p>
        </p:txBody>
      </p:sp>
      <p:pic>
        <p:nvPicPr>
          <p:cNvPr id="265" name="Google Shape;265;p33"/>
          <p:cNvPicPr preferRelativeResize="0"/>
          <p:nvPr/>
        </p:nvPicPr>
        <p:blipFill rotWithShape="1">
          <a:blip r:embed="rId3">
            <a:alphaModFix/>
          </a:blip>
          <a:srcRect b="9698" l="0" r="0" t="0"/>
          <a:stretch/>
        </p:blipFill>
        <p:spPr>
          <a:xfrm>
            <a:off x="1214438" y="1082775"/>
            <a:ext cx="6715125" cy="3543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819150" y="28482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latin typeface="Arial"/>
                <a:ea typeface="Arial"/>
                <a:cs typeface="Arial"/>
                <a:sym typeface="Arial"/>
              </a:rPr>
              <a:t>Charting the North Atlantic Boom and Bust</a:t>
            </a:r>
            <a:endParaRPr b="1" sz="1800">
              <a:latin typeface="Arial"/>
              <a:ea typeface="Arial"/>
              <a:cs typeface="Arial"/>
              <a:sym typeface="Arial"/>
            </a:endParaRPr>
          </a:p>
          <a:p>
            <a:pPr indent="0" lvl="0" marL="0" rtl="0" algn="ctr">
              <a:spcBef>
                <a:spcPts val="0"/>
              </a:spcBef>
              <a:spcAft>
                <a:spcPts val="0"/>
              </a:spcAft>
              <a:buNone/>
            </a:pPr>
            <a:r>
              <a:rPr b="1" i="1" lang="en" sz="1800">
                <a:latin typeface="Arial"/>
                <a:ea typeface="Arial"/>
                <a:cs typeface="Arial"/>
                <a:sym typeface="Arial"/>
              </a:rPr>
              <a:t>What Lowered US Bond Yields in 2000s?</a:t>
            </a:r>
            <a:endParaRPr/>
          </a:p>
          <a:p>
            <a:pPr indent="0" lvl="0" marL="0" rtl="0" algn="l">
              <a:spcBef>
                <a:spcPts val="0"/>
              </a:spcBef>
              <a:spcAft>
                <a:spcPts val="0"/>
              </a:spcAft>
              <a:buNone/>
            </a:pPr>
            <a:r>
              <a:t/>
            </a:r>
            <a:endParaRPr/>
          </a:p>
        </p:txBody>
      </p:sp>
      <p:sp>
        <p:nvSpPr>
          <p:cNvPr id="271" name="Google Shape;271;p34"/>
          <p:cNvSpPr txBox="1"/>
          <p:nvPr>
            <p:ph idx="1" type="body"/>
          </p:nvPr>
        </p:nvSpPr>
        <p:spPr>
          <a:xfrm>
            <a:off x="245350" y="1990725"/>
            <a:ext cx="32772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t>All 3 hypothetical drivers are mattered: </a:t>
            </a:r>
            <a:endParaRPr b="1" i="1"/>
          </a:p>
          <a:p>
            <a:pPr indent="-311150" lvl="0" marL="457200" rtl="0" algn="l">
              <a:spcBef>
                <a:spcPts val="0"/>
              </a:spcBef>
              <a:spcAft>
                <a:spcPts val="0"/>
              </a:spcAft>
              <a:buSzPts val="1300"/>
              <a:buChar char="●"/>
            </a:pPr>
            <a:r>
              <a:rPr lang="en"/>
              <a:t>Inflows from the Emerging Markets;</a:t>
            </a:r>
            <a:endParaRPr/>
          </a:p>
          <a:p>
            <a:pPr indent="-311150" lvl="0" marL="457200" rtl="0" algn="l">
              <a:spcBef>
                <a:spcPts val="0"/>
              </a:spcBef>
              <a:spcAft>
                <a:spcPts val="0"/>
              </a:spcAft>
              <a:buSzPts val="1300"/>
              <a:buChar char="●"/>
            </a:pPr>
            <a:r>
              <a:rPr lang="en"/>
              <a:t>Inflows from the EU lower rates;</a:t>
            </a:r>
            <a:endParaRPr/>
          </a:p>
          <a:p>
            <a:pPr indent="-311150" lvl="0" marL="457200" rtl="0" algn="l">
              <a:spcBef>
                <a:spcPts val="0"/>
              </a:spcBef>
              <a:spcAft>
                <a:spcPts val="0"/>
              </a:spcAft>
              <a:buSzPts val="1300"/>
              <a:buChar char="●"/>
            </a:pPr>
            <a:r>
              <a:rPr lang="en"/>
              <a:t>The rise in repos;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rise of counterpart to these assets are important as Fed focused on </a:t>
            </a:r>
            <a:r>
              <a:rPr i="1" lang="en"/>
              <a:t>inflation</a:t>
            </a:r>
            <a:r>
              <a:rPr lang="en"/>
              <a:t> rather than </a:t>
            </a:r>
            <a:r>
              <a:rPr i="1" lang="en"/>
              <a:t>domestic demand</a:t>
            </a:r>
            <a:r>
              <a:rPr lang="en"/>
              <a:t>.</a:t>
            </a:r>
            <a:endParaRPr/>
          </a:p>
          <a:p>
            <a:pPr indent="0" lvl="0" marL="0" rtl="0" algn="l">
              <a:spcBef>
                <a:spcPts val="0"/>
              </a:spcBef>
              <a:spcAft>
                <a:spcPts val="1600"/>
              </a:spcAft>
              <a:buNone/>
            </a:pPr>
            <a:r>
              <a:t/>
            </a:r>
            <a:endParaRPr/>
          </a:p>
        </p:txBody>
      </p:sp>
      <p:pic>
        <p:nvPicPr>
          <p:cNvPr id="272" name="Google Shape;272;p34"/>
          <p:cNvPicPr preferRelativeResize="0"/>
          <p:nvPr/>
        </p:nvPicPr>
        <p:blipFill rotWithShape="1">
          <a:blip r:embed="rId3">
            <a:alphaModFix/>
          </a:blip>
          <a:srcRect b="0" l="3345" r="5496" t="0"/>
          <a:stretch/>
        </p:blipFill>
        <p:spPr>
          <a:xfrm>
            <a:off x="3522475" y="1095925"/>
            <a:ext cx="5397575" cy="3456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5"/>
          <p:cNvSpPr txBox="1"/>
          <p:nvPr>
            <p:ph type="title"/>
          </p:nvPr>
        </p:nvSpPr>
        <p:spPr>
          <a:xfrm>
            <a:off x="819150" y="6440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u="sng">
                <a:latin typeface="Arial"/>
                <a:ea typeface="Arial"/>
                <a:cs typeface="Arial"/>
                <a:sym typeface="Arial"/>
              </a:rPr>
              <a:t>Conclusion</a:t>
            </a:r>
            <a:endParaRPr b="1">
              <a:latin typeface="Arial"/>
              <a:ea typeface="Arial"/>
              <a:cs typeface="Arial"/>
              <a:sym typeface="Arial"/>
            </a:endParaRPr>
          </a:p>
          <a:p>
            <a:pPr indent="0" lvl="0" marL="0" rtl="0" algn="ctr">
              <a:spcBef>
                <a:spcPts val="0"/>
              </a:spcBef>
              <a:spcAft>
                <a:spcPts val="0"/>
              </a:spcAft>
              <a:buNone/>
            </a:pPr>
            <a:r>
              <a:rPr b="1" i="1" lang="en" sz="1800">
                <a:latin typeface="Arial"/>
                <a:ea typeface="Arial"/>
                <a:cs typeface="Arial"/>
                <a:sym typeface="Arial"/>
              </a:rPr>
              <a:t>Similar Macroeconomic Booms, Dissimilar Busts</a:t>
            </a:r>
            <a:endParaRPr/>
          </a:p>
          <a:p>
            <a:pPr indent="0" lvl="0" marL="0" rtl="0" algn="l">
              <a:spcBef>
                <a:spcPts val="0"/>
              </a:spcBef>
              <a:spcAft>
                <a:spcPts val="0"/>
              </a:spcAft>
              <a:buNone/>
            </a:pPr>
            <a:r>
              <a:t/>
            </a:r>
            <a:endParaRPr/>
          </a:p>
        </p:txBody>
      </p:sp>
      <p:sp>
        <p:nvSpPr>
          <p:cNvPr id="278" name="Google Shape;278;p35"/>
          <p:cNvSpPr txBox="1"/>
          <p:nvPr>
            <p:ph idx="1" type="body"/>
          </p:nvPr>
        </p:nvSpPr>
        <p:spPr>
          <a:xfrm>
            <a:off x="565075" y="1754150"/>
            <a:ext cx="7505700" cy="24480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400"/>
              <a:t>Crises on the both side of Atlantic were driven by the </a:t>
            </a:r>
            <a:r>
              <a:rPr b="1" i="1" lang="en" sz="1400">
                <a:solidFill>
                  <a:srgbClr val="980000"/>
                </a:solidFill>
              </a:rPr>
              <a:t>same underlying dynamics</a:t>
            </a:r>
            <a:r>
              <a:rPr lang="en" sz="1400"/>
              <a:t>.</a:t>
            </a:r>
            <a:endParaRPr sz="1400"/>
          </a:p>
          <a:p>
            <a:pPr indent="0" lvl="0" marL="457200" rtl="0" algn="l">
              <a:spcBef>
                <a:spcPts val="1600"/>
              </a:spcBef>
              <a:spcAft>
                <a:spcPts val="0"/>
              </a:spcAft>
              <a:buNone/>
            </a:pPr>
            <a:r>
              <a:rPr b="1" i="1" lang="en" sz="1400">
                <a:solidFill>
                  <a:srgbClr val="980000"/>
                </a:solidFill>
              </a:rPr>
              <a:t>The reason for the different timing lies in the lending used to finance the bubbles</a:t>
            </a:r>
            <a:r>
              <a:rPr lang="en" sz="1400"/>
              <a:t>: The price of US mortgaged-backed securities was more responsive to the subprime problems, while the bad loans were retained on the bank balance sheets in the Euro area.  </a:t>
            </a:r>
            <a:endParaRPr sz="1400"/>
          </a:p>
          <a:p>
            <a:pPr indent="0" lvl="0" marL="457200" rtl="0" algn="l">
              <a:spcBef>
                <a:spcPts val="1600"/>
              </a:spcBef>
              <a:spcAft>
                <a:spcPts val="0"/>
              </a:spcAft>
              <a:buNone/>
            </a:pPr>
            <a:r>
              <a:rPr lang="en" sz="1400"/>
              <a:t>The more destructive impact in Euro area reflects </a:t>
            </a:r>
            <a:r>
              <a:rPr b="1" i="1" lang="en" sz="1400">
                <a:solidFill>
                  <a:srgbClr val="980000"/>
                </a:solidFill>
              </a:rPr>
              <a:t>EU’s deeper structural weaknesses</a:t>
            </a:r>
            <a:r>
              <a:rPr lang="en" sz="1400"/>
              <a:t>. </a:t>
            </a:r>
            <a:endParaRPr sz="1400"/>
          </a:p>
          <a:p>
            <a:pPr indent="0" lvl="0" marL="457200" rtl="0" algn="l">
              <a:spcBef>
                <a:spcPts val="1600"/>
              </a:spcBef>
              <a:spcAft>
                <a:spcPts val="1600"/>
              </a:spcAft>
              <a:buNone/>
            </a:pPr>
            <a:r>
              <a:rPr b="1" i="1" lang="en" sz="1400">
                <a:solidFill>
                  <a:srgbClr val="980000"/>
                </a:solidFill>
              </a:rPr>
              <a:t>Individual decisions</a:t>
            </a:r>
            <a:r>
              <a:rPr lang="en" sz="1400"/>
              <a:t> taken during the crisis are also important to the dramatic process of the crises.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u="sng"/>
              <a:t>Questions and Discussion Points </a:t>
            </a:r>
            <a:endParaRPr b="1" u="sng"/>
          </a:p>
        </p:txBody>
      </p:sp>
      <p:sp>
        <p:nvSpPr>
          <p:cNvPr id="284" name="Google Shape;284;p36"/>
          <p:cNvSpPr txBox="1"/>
          <p:nvPr>
            <p:ph idx="1" type="body"/>
          </p:nvPr>
        </p:nvSpPr>
        <p:spPr>
          <a:xfrm>
            <a:off x="819150" y="1800200"/>
            <a:ext cx="7775400" cy="2752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What </a:t>
            </a:r>
            <a:r>
              <a:rPr lang="en"/>
              <a:t>do you consider the major takeaways are from this chapter?</a:t>
            </a:r>
            <a:br>
              <a:rPr lang="en"/>
            </a:br>
            <a:endParaRPr/>
          </a:p>
          <a:p>
            <a:pPr indent="-311150" lvl="0" marL="457200" rtl="0" algn="l">
              <a:spcBef>
                <a:spcPts val="0"/>
              </a:spcBef>
              <a:spcAft>
                <a:spcPts val="0"/>
              </a:spcAft>
              <a:buSzPts val="1300"/>
              <a:buChar char="●"/>
            </a:pPr>
            <a:r>
              <a:rPr lang="en"/>
              <a:t>Do you think the conditions that led to boom and bust were reasonable at the time they were created?</a:t>
            </a:r>
            <a:br>
              <a:rPr lang="en"/>
            </a:br>
            <a:endParaRPr/>
          </a:p>
          <a:p>
            <a:pPr indent="-311150" lvl="0" marL="457200" rtl="0" algn="l">
              <a:spcBef>
                <a:spcPts val="0"/>
              </a:spcBef>
              <a:spcAft>
                <a:spcPts val="0"/>
              </a:spcAft>
              <a:buSzPts val="1300"/>
              <a:buChar char="●"/>
            </a:pPr>
            <a:r>
              <a:rPr lang="en"/>
              <a:t>What improvements can be made in the future, in terms of risk management policies and models?</a:t>
            </a:r>
            <a:br>
              <a:rPr lang="en"/>
            </a:br>
            <a:endParaRPr/>
          </a:p>
          <a:p>
            <a:pPr indent="-311150" lvl="0" marL="457200" rtl="0" algn="l">
              <a:spcBef>
                <a:spcPts val="0"/>
              </a:spcBef>
              <a:spcAft>
                <a:spcPts val="0"/>
              </a:spcAft>
              <a:buSzPts val="1300"/>
              <a:buChar char="●"/>
            </a:pPr>
            <a:r>
              <a:rPr lang="en"/>
              <a:t>What critiques do you have for the Basel committee?</a:t>
            </a:r>
            <a:br>
              <a:rPr lang="en"/>
            </a:br>
            <a:endParaRPr/>
          </a:p>
          <a:p>
            <a:pPr indent="-311150" lvl="0" marL="457200" rtl="0" algn="l">
              <a:spcBef>
                <a:spcPts val="0"/>
              </a:spcBef>
              <a:spcAft>
                <a:spcPts val="0"/>
              </a:spcAft>
              <a:buSzPts val="1300"/>
              <a:buChar char="●"/>
            </a:pPr>
            <a:r>
              <a:rPr lang="en"/>
              <a:t>What do you think should have been given more attention?</a:t>
            </a:r>
            <a:br>
              <a:rPr lang="en"/>
            </a:br>
            <a:endParaRPr/>
          </a:p>
          <a:p>
            <a:pPr indent="-311150" lvl="0" marL="457200" rtl="0" algn="l">
              <a:spcBef>
                <a:spcPts val="0"/>
              </a:spcBef>
              <a:spcAft>
                <a:spcPts val="0"/>
              </a:spcAft>
              <a:buSzPts val="1300"/>
              <a:buChar char="●"/>
            </a:pPr>
            <a:r>
              <a:rPr lang="en"/>
              <a:t>Anything else?</a:t>
            </a:r>
            <a:endParaRPr/>
          </a:p>
          <a:p>
            <a:pPr indent="0" lvl="0" marL="45720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3963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Regulators and the Cross-Atlantic Financial Drift</a:t>
            </a:r>
            <a:endParaRPr u="sng"/>
          </a:p>
        </p:txBody>
      </p:sp>
      <p:sp>
        <p:nvSpPr>
          <p:cNvPr id="141" name="Google Shape;141;p15"/>
          <p:cNvSpPr txBox="1"/>
          <p:nvPr>
            <p:ph idx="1" type="body"/>
          </p:nvPr>
        </p:nvSpPr>
        <p:spPr>
          <a:xfrm>
            <a:off x="819150" y="1570700"/>
            <a:ext cx="7505700" cy="2868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lang="en" sz="1400">
                <a:solidFill>
                  <a:srgbClr val="212121"/>
                </a:solidFill>
                <a:highlight>
                  <a:srgbClr val="FFFFFF"/>
                </a:highlight>
                <a:latin typeface="Arial"/>
                <a:ea typeface="Arial"/>
                <a:cs typeface="Arial"/>
                <a:sym typeface="Arial"/>
              </a:rPr>
              <a:t>1980s and 1990s regulations aimed to integrate the European financial system and integrating the US banking system.</a:t>
            </a:r>
            <a:endParaRPr sz="1400">
              <a:solidFill>
                <a:srgbClr val="212121"/>
              </a:solidFill>
              <a:highlight>
                <a:srgbClr val="FFFFFF"/>
              </a:highlight>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In 2000, the introduction of the Euro</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The integration of the US banking system</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Balance of rules on capital charges across </a:t>
            </a:r>
            <a:r>
              <a:rPr lang="en" sz="1400">
                <a:latin typeface="Arial"/>
                <a:ea typeface="Arial"/>
                <a:cs typeface="Arial"/>
                <a:sym typeface="Arial"/>
              </a:rPr>
              <a:t>international</a:t>
            </a:r>
            <a:r>
              <a:rPr lang="en" sz="1400">
                <a:latin typeface="Arial"/>
                <a:ea typeface="Arial"/>
                <a:cs typeface="Arial"/>
                <a:sym typeface="Arial"/>
              </a:rPr>
              <a:t> banks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Runup to the crisis between 2002-2006</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Euro banks financed the US housing bubble</a:t>
            </a:r>
            <a:endParaRPr sz="1400">
              <a:latin typeface="Arial"/>
              <a:ea typeface="Arial"/>
              <a:cs typeface="Arial"/>
              <a:sym typeface="Arial"/>
            </a:endParaRPr>
          </a:p>
          <a:p>
            <a:pPr indent="-317500" lvl="1" marL="914400" rtl="0" algn="l">
              <a:spcBef>
                <a:spcPts val="0"/>
              </a:spcBef>
              <a:spcAft>
                <a:spcPts val="0"/>
              </a:spcAft>
              <a:buSzPts val="1400"/>
              <a:buFont typeface="Arial"/>
              <a:buChar char="○"/>
            </a:pPr>
            <a:r>
              <a:rPr lang="en" sz="1400">
                <a:latin typeface="Arial"/>
                <a:ea typeface="Arial"/>
                <a:cs typeface="Arial"/>
                <a:sym typeface="Arial"/>
              </a:rPr>
              <a:t>They bought a large amount of securitized US mortgage loans</a:t>
            </a:r>
            <a:endParaRPr sz="1400">
              <a:latin typeface="Arial"/>
              <a:ea typeface="Arial"/>
              <a:cs typeface="Arial"/>
              <a:sym typeface="Arial"/>
            </a:endParaRPr>
          </a:p>
          <a:p>
            <a:pPr indent="0" lvl="0" marL="13716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497750"/>
            <a:ext cx="7505700" cy="90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t>How US Repo Markets Funded the Housing Bubble</a:t>
            </a:r>
            <a:endParaRPr b="1" sz="2400" u="sng"/>
          </a:p>
        </p:txBody>
      </p:sp>
      <p:sp>
        <p:nvSpPr>
          <p:cNvPr id="147" name="Google Shape;147;p16"/>
          <p:cNvSpPr txBox="1"/>
          <p:nvPr>
            <p:ph idx="1" type="body"/>
          </p:nvPr>
        </p:nvSpPr>
        <p:spPr>
          <a:xfrm>
            <a:off x="819150" y="1139325"/>
            <a:ext cx="7505700" cy="298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Three regulatory lifts to the repo market:</a:t>
            </a:r>
            <a:endParaRPr sz="1400"/>
          </a:p>
          <a:p>
            <a:pPr indent="-317500" lvl="0" marL="457200" rtl="0" algn="l">
              <a:spcBef>
                <a:spcPts val="1600"/>
              </a:spcBef>
              <a:spcAft>
                <a:spcPts val="0"/>
              </a:spcAft>
              <a:buSzPts val="1400"/>
              <a:buChar char="●"/>
            </a:pPr>
            <a:r>
              <a:rPr lang="en" sz="1400"/>
              <a:t>April </a:t>
            </a:r>
            <a:r>
              <a:rPr lang="en" sz="1400"/>
              <a:t>2003 -&gt; Release 47683 of the SEC, which added foreign paper and securities related with the US housing market. In general, it expanded the collateral that US broker-dealers could use in repurchase agreements with clients.</a:t>
            </a:r>
            <a:endParaRPr sz="1400"/>
          </a:p>
          <a:p>
            <a:pPr indent="-317500" lvl="0" marL="457200" rtl="0" algn="l">
              <a:spcBef>
                <a:spcPts val="0"/>
              </a:spcBef>
              <a:spcAft>
                <a:spcPts val="0"/>
              </a:spcAft>
              <a:buSzPts val="1400"/>
              <a:buChar char="●"/>
            </a:pPr>
            <a:r>
              <a:rPr lang="en" sz="1400"/>
              <a:t>April 2005 -&gt; The Bankruptcy Abuse and Consumer Protection Act was passed</a:t>
            </a:r>
            <a:endParaRPr sz="1400"/>
          </a:p>
          <a:p>
            <a:pPr indent="-317500" lvl="1" marL="914400" rtl="0" algn="l">
              <a:spcBef>
                <a:spcPts val="0"/>
              </a:spcBef>
              <a:spcAft>
                <a:spcPts val="0"/>
              </a:spcAft>
              <a:buSzPts val="1400"/>
              <a:buChar char="○"/>
            </a:pPr>
            <a:r>
              <a:rPr lang="en" sz="1400"/>
              <a:t>This act extended “safe haven” protection to most of the expanded repo collateral granted by the SEC. By extending safe haven status, it would limit the systemic risks of repo transactions.</a:t>
            </a:r>
            <a:endParaRPr sz="1400"/>
          </a:p>
          <a:p>
            <a:pPr indent="-317500" lvl="2" marL="1371600" rtl="0" algn="l">
              <a:spcBef>
                <a:spcPts val="0"/>
              </a:spcBef>
              <a:spcAft>
                <a:spcPts val="0"/>
              </a:spcAft>
              <a:buSzPts val="1400"/>
              <a:buChar char="■"/>
            </a:pPr>
            <a:r>
              <a:rPr lang="en" sz="1400"/>
              <a:t>NOTE: What do they mean by “Safe Haven”? </a:t>
            </a:r>
            <a:endParaRPr sz="1400"/>
          </a:p>
          <a:p>
            <a:pPr indent="-317500" lvl="2" marL="1371600" rtl="0" algn="l">
              <a:spcBef>
                <a:spcPts val="0"/>
              </a:spcBef>
              <a:spcAft>
                <a:spcPts val="0"/>
              </a:spcAft>
              <a:buSzPts val="1400"/>
              <a:buChar char="■"/>
            </a:pPr>
            <a:r>
              <a:rPr lang="en" sz="1400"/>
              <a:t>What was its effect?</a:t>
            </a:r>
            <a:endParaRPr sz="1400"/>
          </a:p>
          <a:p>
            <a:pPr indent="-317500" lvl="2" marL="1371600" rtl="0" algn="l">
              <a:spcBef>
                <a:spcPts val="0"/>
              </a:spcBef>
              <a:spcAft>
                <a:spcPts val="0"/>
              </a:spcAft>
              <a:buSzPts val="1400"/>
              <a:buChar char="■"/>
            </a:pPr>
            <a:r>
              <a:rPr lang="en" sz="1400"/>
              <a:t>Irony: The collapse of Lehman Brothers created the opposite of what the safe haven was supposed to avoid</a:t>
            </a:r>
            <a:endParaRPr sz="1400"/>
          </a:p>
          <a:p>
            <a:pPr indent="-317500" lvl="0" marL="457200" rtl="0" algn="l">
              <a:spcBef>
                <a:spcPts val="0"/>
              </a:spcBef>
              <a:spcAft>
                <a:spcPts val="0"/>
              </a:spcAft>
              <a:buSzPts val="1400"/>
              <a:buChar char="●"/>
            </a:pPr>
            <a:r>
              <a:rPr lang="en" sz="1400"/>
              <a:t>July 2005 -&gt; Basel Committee decreased capital requirements for repos</a:t>
            </a:r>
            <a:endParaRPr sz="1400"/>
          </a:p>
          <a:p>
            <a:pPr indent="0" lvl="0" marL="13716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u="sng"/>
              <a:t>Consequences &amp; Drivers</a:t>
            </a:r>
            <a:endParaRPr b="1" u="sng"/>
          </a:p>
        </p:txBody>
      </p:sp>
      <p:sp>
        <p:nvSpPr>
          <p:cNvPr id="153" name="Google Shape;153;p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Failure of US consumer protection for subprime mortgage borrowers (Driver)</a:t>
            </a:r>
            <a:endParaRPr/>
          </a:p>
          <a:p>
            <a:pPr indent="-311150" lvl="0" marL="457200" rtl="0" algn="l">
              <a:spcBef>
                <a:spcPts val="0"/>
              </a:spcBef>
              <a:spcAft>
                <a:spcPts val="0"/>
              </a:spcAft>
              <a:buSzPts val="1300"/>
              <a:buChar char="●"/>
            </a:pPr>
            <a:r>
              <a:rPr lang="en"/>
              <a:t>Changes in repo regulations (driver)</a:t>
            </a:r>
            <a:endParaRPr/>
          </a:p>
          <a:p>
            <a:pPr indent="-311150" lvl="0" marL="457200" rtl="0" algn="l">
              <a:spcBef>
                <a:spcPts val="0"/>
              </a:spcBef>
              <a:spcAft>
                <a:spcPts val="0"/>
              </a:spcAft>
              <a:buSzPts val="1300"/>
              <a:buChar char="●"/>
            </a:pPr>
            <a:r>
              <a:rPr lang="en"/>
              <a:t>Increased participation of foreign banks in the US repo market (consequence)</a:t>
            </a:r>
            <a:endParaRPr/>
          </a:p>
          <a:p>
            <a:pPr indent="-311150" lvl="0" marL="457200" rtl="0" algn="l">
              <a:spcBef>
                <a:spcPts val="0"/>
              </a:spcBef>
              <a:spcAft>
                <a:spcPts val="0"/>
              </a:spcAft>
              <a:buSzPts val="1300"/>
              <a:buChar char="●"/>
            </a:pPr>
            <a:r>
              <a:rPr lang="en"/>
              <a:t>Increased desirability of high-yielding mortgage-backed securities issued by private firms (consequence)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8"/>
          <p:cNvSpPr txBox="1"/>
          <p:nvPr>
            <p:ph type="title"/>
          </p:nvPr>
        </p:nvSpPr>
        <p:spPr>
          <a:xfrm>
            <a:off x="819150" y="4407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u="sng"/>
              <a:t>How the Basel Committee Encouraged Euro Area Mega-Banks</a:t>
            </a:r>
            <a:endParaRPr b="1" u="sng"/>
          </a:p>
          <a:p>
            <a:pPr indent="0" lvl="0" marL="0" rtl="0" algn="l">
              <a:spcBef>
                <a:spcPts val="0"/>
              </a:spcBef>
              <a:spcAft>
                <a:spcPts val="0"/>
              </a:spcAft>
              <a:buNone/>
            </a:pPr>
            <a:r>
              <a:t/>
            </a:r>
            <a:endParaRPr/>
          </a:p>
        </p:txBody>
      </p:sp>
      <p:sp>
        <p:nvSpPr>
          <p:cNvPr id="159" name="Google Shape;159;p18"/>
          <p:cNvSpPr txBox="1"/>
          <p:nvPr>
            <p:ph idx="1" type="body"/>
          </p:nvPr>
        </p:nvSpPr>
        <p:spPr>
          <a:xfrm>
            <a:off x="819150" y="1535900"/>
            <a:ext cx="7505700" cy="2902800"/>
          </a:xfrm>
          <a:prstGeom prst="rect">
            <a:avLst/>
          </a:prstGeom>
        </p:spPr>
        <p:txBody>
          <a:bodyPr anchorCtr="0" anchor="t" bIns="91425" lIns="91425" spcFirstLastPara="1" rIns="91425" wrap="square" tIns="91425">
            <a:noAutofit/>
          </a:bodyPr>
          <a:lstStyle/>
          <a:p>
            <a:pPr indent="-317500" lvl="0" marL="457200" rtl="0" algn="l">
              <a:lnSpc>
                <a:spcPct val="107000"/>
              </a:lnSpc>
              <a:spcBef>
                <a:spcPts val="0"/>
              </a:spcBef>
              <a:spcAft>
                <a:spcPts val="0"/>
              </a:spcAft>
              <a:buClr>
                <a:srgbClr val="233A44"/>
              </a:buClr>
              <a:buSzPts val="1400"/>
              <a:buChar char="●"/>
            </a:pPr>
            <a:r>
              <a:rPr lang="en" sz="1400">
                <a:solidFill>
                  <a:srgbClr val="233A44"/>
                </a:solidFill>
              </a:rPr>
              <a:t>Refresher: Basel Committee on Banking Supervision (BCBS) is a committee of central bank governors, primarily European and American.</a:t>
            </a:r>
            <a:endParaRPr sz="1400">
              <a:solidFill>
                <a:srgbClr val="233A44"/>
              </a:solidFill>
            </a:endParaRPr>
          </a:p>
          <a:p>
            <a:pPr indent="-317500" lvl="0" marL="457200" rtl="0" algn="l">
              <a:spcBef>
                <a:spcPts val="0"/>
              </a:spcBef>
              <a:spcAft>
                <a:spcPts val="0"/>
              </a:spcAft>
              <a:buClr>
                <a:srgbClr val="233A44"/>
              </a:buClr>
              <a:buSzPts val="1400"/>
              <a:buChar char="●"/>
            </a:pPr>
            <a:r>
              <a:rPr lang="en" sz="1400">
                <a:solidFill>
                  <a:srgbClr val="233A44"/>
                </a:solidFill>
              </a:rPr>
              <a:t>Basel 1 was a series of meetings/deliberations that revolved around credit risk and capital requirements.  This happened during the </a:t>
            </a:r>
            <a:r>
              <a:rPr lang="en" sz="1400">
                <a:solidFill>
                  <a:srgbClr val="233A44"/>
                </a:solidFill>
              </a:rPr>
              <a:t>period</a:t>
            </a:r>
            <a:r>
              <a:rPr lang="en" sz="1400">
                <a:solidFill>
                  <a:srgbClr val="233A44"/>
                </a:solidFill>
              </a:rPr>
              <a:t> of 1988-1992.</a:t>
            </a:r>
            <a:endParaRPr sz="1400">
              <a:solidFill>
                <a:srgbClr val="233A44"/>
              </a:solidFill>
            </a:endParaRPr>
          </a:p>
          <a:p>
            <a:pPr indent="-317500" lvl="0" marL="457200" rtl="0" algn="l">
              <a:spcBef>
                <a:spcPts val="0"/>
              </a:spcBef>
              <a:spcAft>
                <a:spcPts val="0"/>
              </a:spcAft>
              <a:buClr>
                <a:srgbClr val="233A44"/>
              </a:buClr>
              <a:buSzPts val="1400"/>
              <a:buChar char="●"/>
            </a:pPr>
            <a:r>
              <a:rPr lang="en" sz="1400">
                <a:solidFill>
                  <a:srgbClr val="233A44"/>
                </a:solidFill>
              </a:rPr>
              <a:t>Basel 1 system have broad risks buckets but those were not very refined, risk </a:t>
            </a:r>
            <a:r>
              <a:rPr lang="en" sz="1400">
                <a:solidFill>
                  <a:srgbClr val="233A44"/>
                </a:solidFill>
              </a:rPr>
              <a:t>weights</a:t>
            </a:r>
            <a:r>
              <a:rPr lang="en" sz="1400">
                <a:solidFill>
                  <a:srgbClr val="233A44"/>
                </a:solidFill>
              </a:rPr>
              <a:t> were not fully taken into consideration, the main point debated about was who would assign risk </a:t>
            </a:r>
            <a:r>
              <a:rPr lang="en" sz="1400">
                <a:solidFill>
                  <a:srgbClr val="233A44"/>
                </a:solidFill>
              </a:rPr>
              <a:t>weights</a:t>
            </a:r>
            <a:r>
              <a:rPr lang="en" sz="1400">
                <a:solidFill>
                  <a:srgbClr val="233A44"/>
                </a:solidFill>
              </a:rPr>
              <a:t>, the banks or </a:t>
            </a:r>
            <a:r>
              <a:rPr lang="en" sz="1400">
                <a:solidFill>
                  <a:srgbClr val="233A44"/>
                </a:solidFill>
              </a:rPr>
              <a:t>regulators</a:t>
            </a:r>
            <a:r>
              <a:rPr lang="en" sz="1400">
                <a:solidFill>
                  <a:srgbClr val="233A44"/>
                </a:solidFill>
              </a:rPr>
              <a:t>. </a:t>
            </a:r>
            <a:endParaRPr sz="1400">
              <a:solidFill>
                <a:srgbClr val="233A44"/>
              </a:solidFill>
            </a:endParaRPr>
          </a:p>
          <a:p>
            <a:pPr indent="-317500" lvl="0" marL="457200" rtl="0" algn="l">
              <a:spcBef>
                <a:spcPts val="0"/>
              </a:spcBef>
              <a:spcAft>
                <a:spcPts val="0"/>
              </a:spcAft>
              <a:buClr>
                <a:srgbClr val="233A44"/>
              </a:buClr>
              <a:buSzPts val="1400"/>
              <a:buChar char="●"/>
            </a:pPr>
            <a:r>
              <a:rPr lang="en" sz="1400">
                <a:solidFill>
                  <a:srgbClr val="233A44"/>
                </a:solidFill>
              </a:rPr>
              <a:t>Basel 2 period, can be considered from the late 1990’s when </a:t>
            </a:r>
            <a:r>
              <a:rPr lang="en" sz="1400">
                <a:solidFill>
                  <a:srgbClr val="233A44"/>
                </a:solidFill>
              </a:rPr>
              <a:t>discussions</a:t>
            </a:r>
            <a:r>
              <a:rPr lang="en" sz="1400">
                <a:solidFill>
                  <a:srgbClr val="233A44"/>
                </a:solidFill>
              </a:rPr>
              <a:t>/ideas began to be pushed about reforms that need to be made to Basel 1 regulations. From 2002-2004 these rules were </a:t>
            </a:r>
            <a:r>
              <a:rPr lang="en" sz="1400">
                <a:solidFill>
                  <a:srgbClr val="233A44"/>
                </a:solidFill>
              </a:rPr>
              <a:t>considered</a:t>
            </a:r>
            <a:r>
              <a:rPr lang="en" sz="1400">
                <a:solidFill>
                  <a:srgbClr val="233A44"/>
                </a:solidFill>
              </a:rPr>
              <a:t> and adopted but it wasn’t until 2007 that </a:t>
            </a:r>
            <a:r>
              <a:rPr lang="en" sz="1400">
                <a:solidFill>
                  <a:srgbClr val="233A44"/>
                </a:solidFill>
              </a:rPr>
              <a:t>implementation</a:t>
            </a:r>
            <a:r>
              <a:rPr lang="en" sz="1400">
                <a:solidFill>
                  <a:srgbClr val="233A44"/>
                </a:solidFill>
              </a:rPr>
              <a:t> formally began.</a:t>
            </a:r>
            <a:endParaRPr sz="1400">
              <a:solidFill>
                <a:srgbClr val="233A4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819150" y="5003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The Long and Winding Road to Basel 2</a:t>
            </a:r>
            <a:endParaRPr b="1" u="sng"/>
          </a:p>
          <a:p>
            <a:pPr indent="0" lvl="0" marL="0" rtl="0" algn="l">
              <a:spcBef>
                <a:spcPts val="0"/>
              </a:spcBef>
              <a:spcAft>
                <a:spcPts val="0"/>
              </a:spcAft>
              <a:buNone/>
            </a:pPr>
            <a:r>
              <a:t/>
            </a:r>
            <a:endParaRPr/>
          </a:p>
        </p:txBody>
      </p:sp>
      <p:sp>
        <p:nvSpPr>
          <p:cNvPr id="165" name="Google Shape;165;p19"/>
          <p:cNvSpPr txBox="1"/>
          <p:nvPr>
            <p:ph idx="1" type="body"/>
          </p:nvPr>
        </p:nvSpPr>
        <p:spPr>
          <a:xfrm>
            <a:off x="643350" y="1288300"/>
            <a:ext cx="7505700" cy="3450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Both U.S. Federal Reserve officials and those within the </a:t>
            </a:r>
            <a:r>
              <a:rPr lang="en"/>
              <a:t>financial</a:t>
            </a:r>
            <a:r>
              <a:rPr lang="en"/>
              <a:t> industry called for changes to the Basel 1 rules begin in the later 1990s.</a:t>
            </a:r>
            <a:endParaRPr/>
          </a:p>
          <a:p>
            <a:pPr indent="-311150" lvl="0" marL="457200" rtl="0" algn="l">
              <a:spcBef>
                <a:spcPts val="0"/>
              </a:spcBef>
              <a:spcAft>
                <a:spcPts val="0"/>
              </a:spcAft>
              <a:buSzPts val="1300"/>
              <a:buChar char="●"/>
            </a:pPr>
            <a:r>
              <a:rPr lang="en"/>
              <a:t>A big sticking point was capital buffers and models for credit risk.  </a:t>
            </a:r>
            <a:endParaRPr/>
          </a:p>
          <a:p>
            <a:pPr indent="-311150" lvl="0" marL="457200" rtl="0" algn="l">
              <a:spcBef>
                <a:spcPts val="0"/>
              </a:spcBef>
              <a:spcAft>
                <a:spcPts val="0"/>
              </a:spcAft>
              <a:buSzPts val="1300"/>
              <a:buChar char="●"/>
            </a:pPr>
            <a:r>
              <a:rPr lang="en"/>
              <a:t>Banks were lobbying for using internal models instead of credit ratings to assign risk </a:t>
            </a:r>
            <a:r>
              <a:rPr lang="en"/>
              <a:t>weights</a:t>
            </a:r>
            <a:r>
              <a:rPr lang="en"/>
              <a:t>.  Basel 2 agreed to let </a:t>
            </a:r>
            <a:r>
              <a:rPr lang="en" u="sng"/>
              <a:t>commercial</a:t>
            </a:r>
            <a:r>
              <a:rPr lang="en"/>
              <a:t> </a:t>
            </a:r>
            <a:r>
              <a:rPr lang="en"/>
              <a:t>banks use internal models to calculate credit risk, banks wanted capital requirements to decrease.  </a:t>
            </a:r>
            <a:r>
              <a:rPr lang="en"/>
              <a:t>Investment banks had already been allowed to use internal risk models for weights.</a:t>
            </a:r>
            <a:endParaRPr/>
          </a:p>
          <a:p>
            <a:pPr indent="-311150" lvl="0" marL="457200" rtl="0" algn="l">
              <a:spcBef>
                <a:spcPts val="0"/>
              </a:spcBef>
              <a:spcAft>
                <a:spcPts val="0"/>
              </a:spcAft>
              <a:buSzPts val="1300"/>
              <a:buChar char="●"/>
            </a:pPr>
            <a:r>
              <a:rPr lang="en"/>
              <a:t>Commercial banks in the United States were not allowed to use internal risk weights models.  Banks in the United States were subject to different leverage ratios.</a:t>
            </a:r>
            <a:endParaRPr/>
          </a:p>
          <a:p>
            <a:pPr indent="-311150" lvl="0" marL="457200" rtl="0" algn="l">
              <a:spcBef>
                <a:spcPts val="0"/>
              </a:spcBef>
              <a:spcAft>
                <a:spcPts val="0"/>
              </a:spcAft>
              <a:buSzPts val="1300"/>
              <a:buChar char="●"/>
            </a:pPr>
            <a:r>
              <a:rPr lang="en"/>
              <a:t>William McDonough: President of New York Federal Reserve (he was later succeed by Tim </a:t>
            </a:r>
            <a:r>
              <a:rPr lang="en"/>
              <a:t>Geithner</a:t>
            </a:r>
            <a:r>
              <a:rPr lang="en"/>
              <a:t>).  A lead member from the U.S., chairing the committee when it began drafting Basel 2 rules.</a:t>
            </a:r>
            <a:endParaRPr/>
          </a:p>
          <a:p>
            <a:pPr indent="-311150" lvl="0" marL="457200" rtl="0" algn="l">
              <a:spcBef>
                <a:spcPts val="0"/>
              </a:spcBef>
              <a:spcAft>
                <a:spcPts val="0"/>
              </a:spcAft>
              <a:buSzPts val="1300"/>
              <a:buChar char="●"/>
            </a:pPr>
            <a:r>
              <a:rPr lang="en"/>
              <a:t>The McDonough Ratio: an evolved version of the a rule from Basel 1. </a:t>
            </a:r>
            <a:r>
              <a:rPr lang="en"/>
              <a:t>This rule involves the calculation that banks use to risk weighted assets. Basel 1 did not weigh rates based on borrowers of differing quality. The McDonough allowed to varying weights to be assigned to the quality of borrows.</a:t>
            </a:r>
            <a:br>
              <a:rPr lang="en"/>
            </a:br>
            <a:endParaRPr/>
          </a:p>
          <a:p>
            <a:pPr indent="0" lvl="0" marL="457200" rtl="0" algn="l">
              <a:spcBef>
                <a:spcPts val="1600"/>
              </a:spcBef>
              <a:spcAft>
                <a:spcPts val="1600"/>
              </a:spcAft>
              <a:buNone/>
            </a:pPr>
            <a:br>
              <a:rPr lang="en"/>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819150" y="5598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u="sng"/>
              <a:t>Three Pillar of Basel 2</a:t>
            </a:r>
            <a:endParaRPr b="1" u="sng"/>
          </a:p>
          <a:p>
            <a:pPr indent="0" lvl="0" marL="0" rtl="0" algn="l">
              <a:spcBef>
                <a:spcPts val="0"/>
              </a:spcBef>
              <a:spcAft>
                <a:spcPts val="0"/>
              </a:spcAft>
              <a:buNone/>
            </a:pPr>
            <a:r>
              <a:t/>
            </a:r>
            <a:endParaRPr/>
          </a:p>
        </p:txBody>
      </p:sp>
      <p:sp>
        <p:nvSpPr>
          <p:cNvPr id="171" name="Google Shape;171;p20"/>
          <p:cNvSpPr txBox="1"/>
          <p:nvPr>
            <p:ph idx="1" type="body"/>
          </p:nvPr>
        </p:nvSpPr>
        <p:spPr>
          <a:xfrm>
            <a:off x="819150" y="1262075"/>
            <a:ext cx="7598700" cy="317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Pillar 1: </a:t>
            </a:r>
            <a:r>
              <a:rPr lang="en" sz="1400"/>
              <a:t>Minimum</a:t>
            </a:r>
            <a:r>
              <a:rPr lang="en" sz="1400"/>
              <a:t> Capital Requirements</a:t>
            </a:r>
            <a:endParaRPr sz="1400"/>
          </a:p>
          <a:p>
            <a:pPr indent="0" lvl="0" marL="0" rtl="0" algn="l">
              <a:spcBef>
                <a:spcPts val="1600"/>
              </a:spcBef>
              <a:spcAft>
                <a:spcPts val="0"/>
              </a:spcAft>
              <a:buNone/>
            </a:pPr>
            <a:r>
              <a:rPr lang="en" sz="1400"/>
              <a:t>-Revolved around credit risk and the amount of capital banks needs to have on hand.</a:t>
            </a:r>
            <a:endParaRPr sz="1400"/>
          </a:p>
          <a:p>
            <a:pPr indent="0" lvl="0" marL="0" rtl="0" algn="l">
              <a:spcBef>
                <a:spcPts val="1600"/>
              </a:spcBef>
              <a:spcAft>
                <a:spcPts val="0"/>
              </a:spcAft>
              <a:buNone/>
            </a:pPr>
            <a:r>
              <a:rPr lang="en" sz="1400"/>
              <a:t>Pillar 2: Supervisory Review</a:t>
            </a:r>
            <a:endParaRPr sz="1400"/>
          </a:p>
          <a:p>
            <a:pPr indent="0" lvl="0" marL="0" rtl="0" algn="l">
              <a:spcBef>
                <a:spcPts val="1600"/>
              </a:spcBef>
              <a:spcAft>
                <a:spcPts val="0"/>
              </a:spcAft>
              <a:buNone/>
            </a:pPr>
            <a:r>
              <a:rPr lang="en" sz="1400"/>
              <a:t>-Revolved around the </a:t>
            </a:r>
            <a:r>
              <a:rPr lang="en" sz="1400"/>
              <a:t>responsibilities and roles of regulators in monitoring/enforcement of the rules from pillar 1.</a:t>
            </a:r>
            <a:endParaRPr sz="1400"/>
          </a:p>
          <a:p>
            <a:pPr indent="0" lvl="0" marL="0" rtl="0" algn="l">
              <a:spcBef>
                <a:spcPts val="1600"/>
              </a:spcBef>
              <a:spcAft>
                <a:spcPts val="0"/>
              </a:spcAft>
              <a:buNone/>
            </a:pPr>
            <a:r>
              <a:rPr lang="en" sz="1400"/>
              <a:t>Pillar 3: Market </a:t>
            </a:r>
            <a:r>
              <a:rPr lang="en" sz="1400"/>
              <a:t>Discipline</a:t>
            </a:r>
            <a:r>
              <a:rPr lang="en" sz="1400"/>
              <a:t> </a:t>
            </a:r>
            <a:endParaRPr sz="1400"/>
          </a:p>
          <a:p>
            <a:pPr indent="0" lvl="0" marL="0" rtl="0" algn="l">
              <a:spcBef>
                <a:spcPts val="1600"/>
              </a:spcBef>
              <a:spcAft>
                <a:spcPts val="1600"/>
              </a:spcAft>
              <a:buNone/>
            </a:pPr>
            <a:r>
              <a:rPr lang="en" sz="1400"/>
              <a:t>-Revolved around disclosures and compliance.</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Internal Risk models as the Golden Goose</a:t>
            </a:r>
            <a:endParaRPr b="1" u="sng"/>
          </a:p>
          <a:p>
            <a:pPr indent="0" lvl="0" marL="0" rtl="0" algn="l">
              <a:spcBef>
                <a:spcPts val="0"/>
              </a:spcBef>
              <a:spcAft>
                <a:spcPts val="0"/>
              </a:spcAft>
              <a:buNone/>
            </a:pPr>
            <a:r>
              <a:t/>
            </a:r>
            <a:endParaRPr/>
          </a:p>
        </p:txBody>
      </p:sp>
      <p:sp>
        <p:nvSpPr>
          <p:cNvPr id="177" name="Google Shape;177;p21"/>
          <p:cNvSpPr txBox="1"/>
          <p:nvPr>
            <p:ph idx="1" type="body"/>
          </p:nvPr>
        </p:nvSpPr>
        <p:spPr>
          <a:xfrm>
            <a:off x="819150" y="1607350"/>
            <a:ext cx="7505700" cy="2831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The committee allowed for banks to continue using internal models to cover credit risk but that was in many situations not fully considering the effects on banks capital requirements.</a:t>
            </a:r>
            <a:endParaRPr/>
          </a:p>
          <a:p>
            <a:pPr indent="-311150" lvl="0" marL="457200" rtl="0" algn="l">
              <a:spcBef>
                <a:spcPts val="0"/>
              </a:spcBef>
              <a:spcAft>
                <a:spcPts val="0"/>
              </a:spcAft>
              <a:buSzPts val="1300"/>
              <a:buChar char="●"/>
            </a:pPr>
            <a:r>
              <a:rPr lang="en"/>
              <a:t>Wide variations in the estimated capital buffer needs meant banks, </a:t>
            </a:r>
            <a:r>
              <a:rPr lang="en"/>
              <a:t>particularly</a:t>
            </a:r>
            <a:r>
              <a:rPr lang="en"/>
              <a:t> European Banks, were able to manipulate these models.  This meant </a:t>
            </a:r>
            <a:r>
              <a:rPr lang="en"/>
              <a:t>regulators</a:t>
            </a:r>
            <a:r>
              <a:rPr lang="en"/>
              <a:t> often had </a:t>
            </a:r>
            <a:r>
              <a:rPr lang="en"/>
              <a:t>inaccurate</a:t>
            </a:r>
            <a:r>
              <a:rPr lang="en"/>
              <a:t> information and made it harder for them to assess these models and the </a:t>
            </a:r>
            <a:r>
              <a:rPr lang="en"/>
              <a:t>impact</a:t>
            </a:r>
            <a:r>
              <a:rPr lang="en"/>
              <a:t> they posed for the </a:t>
            </a:r>
            <a:r>
              <a:rPr lang="en"/>
              <a:t>amount</a:t>
            </a:r>
            <a:r>
              <a:rPr lang="en"/>
              <a:t> of capital buffer banks needed to have on hand.</a:t>
            </a:r>
            <a:endParaRPr/>
          </a:p>
          <a:p>
            <a:pPr indent="-311150" lvl="0" marL="457200" rtl="0" algn="l">
              <a:spcBef>
                <a:spcPts val="0"/>
              </a:spcBef>
              <a:spcAft>
                <a:spcPts val="0"/>
              </a:spcAft>
              <a:buSzPts val="1300"/>
              <a:buChar char="●"/>
            </a:pPr>
            <a:r>
              <a:rPr lang="en"/>
              <a:t>Large mega banks were using the </a:t>
            </a:r>
            <a:r>
              <a:rPr lang="en"/>
              <a:t>flexibility</a:t>
            </a:r>
            <a:r>
              <a:rPr lang="en"/>
              <a:t> these kinds of </a:t>
            </a:r>
            <a:r>
              <a:rPr lang="en"/>
              <a:t>internal</a:t>
            </a:r>
            <a:r>
              <a:rPr lang="en"/>
              <a:t> models allowed to lower their capital buffers. (Lower capital meant higher chances of bank </a:t>
            </a:r>
            <a:r>
              <a:rPr lang="en"/>
              <a:t>insolvency</a:t>
            </a:r>
            <a:r>
              <a:rPr lang="en"/>
              <a:t> issues)</a:t>
            </a:r>
            <a:endParaRPr/>
          </a:p>
          <a:p>
            <a:pPr indent="-311150" lvl="0" marL="457200" rtl="0" algn="l">
              <a:spcBef>
                <a:spcPts val="0"/>
              </a:spcBef>
              <a:spcAft>
                <a:spcPts val="0"/>
              </a:spcAft>
              <a:buSzPts val="1300"/>
              <a:buChar char="●"/>
            </a:pPr>
            <a:r>
              <a:rPr lang="en"/>
              <a:t>Large European banks were lending to American banks.</a:t>
            </a:r>
            <a:endParaRPr/>
          </a:p>
          <a:p>
            <a:pPr indent="-311150" lvl="0" marL="457200" rtl="0" algn="l">
              <a:spcBef>
                <a:spcPts val="0"/>
              </a:spcBef>
              <a:spcAft>
                <a:spcPts val="0"/>
              </a:spcAft>
              <a:buSzPts val="1300"/>
              <a:buChar char="●"/>
            </a:pPr>
            <a:r>
              <a:rPr lang="en"/>
              <a:t>The Basel 2 </a:t>
            </a:r>
            <a:r>
              <a:rPr lang="en"/>
              <a:t>regulations were vague and in some ways not designed to be effectively enforced. </a:t>
            </a:r>
            <a:endParaRPr/>
          </a:p>
          <a:p>
            <a:pPr indent="-311150" lvl="0" marL="457200" rtl="0" algn="l">
              <a:spcBef>
                <a:spcPts val="0"/>
              </a:spcBef>
              <a:spcAft>
                <a:spcPts val="0"/>
              </a:spcAft>
              <a:buSzPts val="1300"/>
              <a:buChar char="●"/>
            </a:pPr>
            <a:r>
              <a:rPr lang="en"/>
              <a:t>Although these rules were not being implemented until 2007, many banks moved toward those standards beforehand, laying the groundwork leading up to the 08 crisis.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